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Montserrat Ultra-Bold Italics" charset="1" panose="00000900000000000000"/>
      <p:regular r:id="rId32"/>
    </p:embeddedFont>
    <p:embeddedFont>
      <p:font typeface="Roboto Bold" charset="1" panose="02000000000000000000"/>
      <p:regular r:id="rId33"/>
    </p:embeddedFont>
    <p:embeddedFont>
      <p:font typeface="Montserrat" charset="1" panose="00000500000000000000"/>
      <p:regular r:id="rId34"/>
    </p:embeddedFont>
    <p:embeddedFont>
      <p:font typeface="Montserrat Bold" charset="1" panose="00000800000000000000"/>
      <p:regular r:id="rId35"/>
    </p:embeddedFont>
    <p:embeddedFont>
      <p:font typeface="Montserrat Ultra-Bold" charset="1" panose="00000900000000000000"/>
      <p:regular r:id="rId36"/>
    </p:embeddedFont>
    <p:embeddedFont>
      <p:font typeface="Aerospace bold" charset="1" panose="00000500000000000000"/>
      <p:regular r:id="rId37"/>
    </p:embeddedFont>
    <p:embeddedFont>
      <p:font typeface="Open Sans Bold" charset="1" panose="020B0806030504020204"/>
      <p:regular r:id="rId43"/>
    </p:embeddedFont>
    <p:embeddedFont>
      <p:font typeface="Montserrat Italics" charset="1" panose="00000500000000000000"/>
      <p:regular r:id="rId44"/>
    </p:embeddedFont>
    <p:embeddedFont>
      <p:font typeface="Open Sans" charset="1" panose="020B0606030504020204"/>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notesMasters/notesMaster1.xml" Type="http://schemas.openxmlformats.org/officeDocument/2006/relationships/notesMaster"/><Relationship Id="rId39" Target="theme/theme2.xml" Type="http://schemas.openxmlformats.org/officeDocument/2006/relationships/theme"/><Relationship Id="rId4" Target="theme/theme1.xml" Type="http://schemas.openxmlformats.org/officeDocument/2006/relationships/theme"/><Relationship Id="rId40" Target="notesSlides/notesSlide1.xml" Type="http://schemas.openxmlformats.org/officeDocument/2006/relationships/notesSlide"/><Relationship Id="rId41" Target="notesSlides/notesSlide2.xml" Type="http://schemas.openxmlformats.org/officeDocument/2006/relationships/notesSlide"/><Relationship Id="rId42" Target="notesSlides/notesSlide3.xml" Type="http://schemas.openxmlformats.org/officeDocument/2006/relationships/notesSlide"/><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'Champions' merujuk kepada pelanggan yang sering melakukan pembelian, memiliki tingkat pengeluaran tinggi, dan baru-baru ini melakukan transaksi. Mereka termasuk dalam kategori pelanggan berharga yang memerlukan perhatian khusus.</a:t>
            </a:r>
          </a:p>
          <a:p>
            <a:r>
              <a:rPr lang="en-US"/>
              <a:t/>
            </a:r>
          </a:p>
          <a:p>
            <a:r>
              <a:rPr lang="en-US"/>
              <a:t>- Loyal Customers' juga memiliki peran penting, terdiri dari pelanggan yang secara reguler melakukan pembelian meskipun dalam nilai yang lebih rendah atau dalam jangka waktu yang lebih panjang.</a:t>
            </a:r>
          </a:p>
          <a:p>
            <a:r>
              <a:rPr lang="en-US"/>
              <a:t/>
            </a:r>
          </a:p>
          <a:p>
            <a:r>
              <a:rPr lang="en-US"/>
              <a:t>-'Potential Loyalists' mengindikasikan pelanggan yang mulai menunjukkan pola pembelian yang lebih aktif dan berpotensi menjadi pelanggan tetap di masa mendatang.</a:t>
            </a:r>
          </a:p>
          <a:p>
            <a:r>
              <a:rPr lang="en-US"/>
              <a:t/>
            </a:r>
          </a:p>
          <a:p>
            <a:r>
              <a:rPr lang="en-US"/>
              <a:t> - 'At Risk' dan 'Lost' mencakup pelanggan yang mengalami penurunan frekuensi dan nilai pembelian atau pelanggan yang sudah lama tidak bertransaksi. Mereka mungkin memerlukan strategi kampanye reaktivasi untuk membangkitkan kembali minat mereka.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47.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svg" Type="http://schemas.openxmlformats.org/officeDocument/2006/relationships/image"/><Relationship Id="rId2" Target="../notesSlides/notesSlide1.xml" Type="http://schemas.openxmlformats.org/officeDocument/2006/relationships/notesSlide"/><Relationship Id="rId3" Target="../media/image59.pn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4.png" Type="http://schemas.openxmlformats.org/officeDocument/2006/relationships/image"/><Relationship Id="rId9" Target="../media/image6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svg" Type="http://schemas.openxmlformats.org/officeDocument/2006/relationships/image"/><Relationship Id="rId11" Target="../media/image74.png" Type="http://schemas.openxmlformats.org/officeDocument/2006/relationships/image"/><Relationship Id="rId12" Target="../media/image75.svg" Type="http://schemas.openxmlformats.org/officeDocument/2006/relationships/image"/><Relationship Id="rId13" Target="../media/image76.png" Type="http://schemas.openxmlformats.org/officeDocument/2006/relationships/image"/><Relationship Id="rId14" Target="../media/image77.svg" Type="http://schemas.openxmlformats.org/officeDocument/2006/relationships/image"/><Relationship Id="rId2" Target="../media/image4.pn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 Id="rId8" Target="../media/image71.svg" Type="http://schemas.openxmlformats.org/officeDocument/2006/relationships/image"/><Relationship Id="rId9" Target="../media/image7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 Id="rId4" Target="../media/image78.png" Type="http://schemas.openxmlformats.org/officeDocument/2006/relationships/image"/><Relationship Id="rId5" Target="../media/image7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png" Type="http://schemas.openxmlformats.org/officeDocument/2006/relationships/image"/><Relationship Id="rId4" Target="../media/image8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8.svg" Type="http://schemas.openxmlformats.org/officeDocument/2006/relationships/image"/><Relationship Id="rId11" Target="../media/image89.png" Type="http://schemas.openxmlformats.org/officeDocument/2006/relationships/image"/><Relationship Id="rId12" Target="../media/image90.svg" Type="http://schemas.openxmlformats.org/officeDocument/2006/relationships/image"/><Relationship Id="rId13" Target="../media/image91.png" Type="http://schemas.openxmlformats.org/officeDocument/2006/relationships/image"/><Relationship Id="rId14" Target="../media/image92.svg" Type="http://schemas.openxmlformats.org/officeDocument/2006/relationships/image"/><Relationship Id="rId15" Target="../media/image93.png" Type="http://schemas.openxmlformats.org/officeDocument/2006/relationships/image"/><Relationship Id="rId2" Target="../media/image4.png" Type="http://schemas.openxmlformats.org/officeDocument/2006/relationships/image"/><Relationship Id="rId3" Target="../media/image81.png" Type="http://schemas.openxmlformats.org/officeDocument/2006/relationships/image"/><Relationship Id="rId4" Target="../media/image82.svg" Type="http://schemas.openxmlformats.org/officeDocument/2006/relationships/image"/><Relationship Id="rId5" Target="../media/image83.png" Type="http://schemas.openxmlformats.org/officeDocument/2006/relationships/image"/><Relationship Id="rId6" Target="../media/image84.svg" Type="http://schemas.openxmlformats.org/officeDocument/2006/relationships/image"/><Relationship Id="rId7" Target="../media/image85.png" Type="http://schemas.openxmlformats.org/officeDocument/2006/relationships/image"/><Relationship Id="rId8" Target="../media/image86.svg" Type="http://schemas.openxmlformats.org/officeDocument/2006/relationships/image"/><Relationship Id="rId9" Target="../media/image8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94.png" Type="http://schemas.openxmlformats.org/officeDocument/2006/relationships/image"/><Relationship Id="rId4" Target="../media/image95.svg" Type="http://schemas.openxmlformats.org/officeDocument/2006/relationships/image"/><Relationship Id="rId5" Target="../media/image96.png" Type="http://schemas.openxmlformats.org/officeDocument/2006/relationships/image"/><Relationship Id="rId6" Target="../media/image9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5.svg" Type="http://schemas.openxmlformats.org/officeDocument/2006/relationships/image"/><Relationship Id="rId11" Target="../media/image106.png" Type="http://schemas.openxmlformats.org/officeDocument/2006/relationships/image"/><Relationship Id="rId12" Target="../media/image107.svg" Type="http://schemas.openxmlformats.org/officeDocument/2006/relationships/image"/><Relationship Id="rId13" Target="../media/image108.png" Type="http://schemas.openxmlformats.org/officeDocument/2006/relationships/image"/><Relationship Id="rId14" Target="../media/image109.svg" Type="http://schemas.openxmlformats.org/officeDocument/2006/relationships/image"/><Relationship Id="rId2" Target="../media/image4.png" Type="http://schemas.openxmlformats.org/officeDocument/2006/relationships/image"/><Relationship Id="rId3" Target="../media/image98.png" Type="http://schemas.openxmlformats.org/officeDocument/2006/relationships/image"/><Relationship Id="rId4" Target="../media/image99.svg" Type="http://schemas.openxmlformats.org/officeDocument/2006/relationships/image"/><Relationship Id="rId5" Target="../media/image100.png" Type="http://schemas.openxmlformats.org/officeDocument/2006/relationships/image"/><Relationship Id="rId6" Target="../media/image101.svg" Type="http://schemas.openxmlformats.org/officeDocument/2006/relationships/image"/><Relationship Id="rId7" Target="../media/image102.png" Type="http://schemas.openxmlformats.org/officeDocument/2006/relationships/image"/><Relationship Id="rId8" Target="../media/image103.svg" Type="http://schemas.openxmlformats.org/officeDocument/2006/relationships/image"/><Relationship Id="rId9" Target="../media/image10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media/image4.png" Type="http://schemas.openxmlformats.org/officeDocument/2006/relationships/image"/><Relationship Id="rId3" Target="../media/image110.png" Type="http://schemas.openxmlformats.org/officeDocument/2006/relationships/image"/><Relationship Id="rId4" Target="../media/image111.svg" Type="http://schemas.openxmlformats.org/officeDocument/2006/relationships/image"/><Relationship Id="rId5" Target="../media/image112.png" Type="http://schemas.openxmlformats.org/officeDocument/2006/relationships/image"/><Relationship Id="rId6" Target="../media/image113.svg" Type="http://schemas.openxmlformats.org/officeDocument/2006/relationships/image"/><Relationship Id="rId7" Target="../media/image114.png" Type="http://schemas.openxmlformats.org/officeDocument/2006/relationships/image"/><Relationship Id="rId8" Target="../media/image115.svg" Type="http://schemas.openxmlformats.org/officeDocument/2006/relationships/image"/><Relationship Id="rId9" Target="../media/image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16.png" Type="http://schemas.openxmlformats.org/officeDocument/2006/relationships/image"/><Relationship Id="rId4" Target="../media/image117.png" Type="http://schemas.openxmlformats.org/officeDocument/2006/relationships/image"/><Relationship Id="rId5" Target="../media/image11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9.png" Type="http://schemas.openxmlformats.org/officeDocument/2006/relationships/image"/><Relationship Id="rId5" Target="../media/image120.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2" Target="../media/image4.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45.png" Type="http://schemas.openxmlformats.org/officeDocument/2006/relationships/image"/><Relationship Id="rId12" Target="../media/image46.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2" Target="../media/image4.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3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88033">
            <a:off x="4730233" y="-1148878"/>
            <a:ext cx="15438370" cy="17120148"/>
          </a:xfrm>
          <a:custGeom>
            <a:avLst/>
            <a:gdLst/>
            <a:ahLst/>
            <a:cxnLst/>
            <a:rect r="r" b="b" t="t" l="l"/>
            <a:pathLst>
              <a:path h="17120148" w="15438370">
                <a:moveTo>
                  <a:pt x="0" y="0"/>
                </a:moveTo>
                <a:lnTo>
                  <a:pt x="15438370" y="0"/>
                </a:lnTo>
                <a:lnTo>
                  <a:pt x="15438370" y="17120148"/>
                </a:lnTo>
                <a:lnTo>
                  <a:pt x="0" y="17120148"/>
                </a:lnTo>
                <a:lnTo>
                  <a:pt x="0" y="0"/>
                </a:lnTo>
                <a:close/>
              </a:path>
            </a:pathLst>
          </a:custGeom>
          <a:blipFill>
            <a:blip r:embed="rId2"/>
            <a:stretch>
              <a:fillRect l="0" t="-23992" r="0" b="-36215"/>
            </a:stretch>
          </a:blipFill>
        </p:spPr>
      </p:sp>
      <p:sp>
        <p:nvSpPr>
          <p:cNvPr name="AutoShape 3" id="3"/>
          <p:cNvSpPr/>
          <p:nvPr/>
        </p:nvSpPr>
        <p:spPr>
          <a:xfrm rot="-7020778">
            <a:off x="-6402716" y="821505"/>
            <a:ext cx="16230600" cy="10441156"/>
          </a:xfrm>
          <a:prstGeom prst="rect">
            <a:avLst/>
          </a:prstGeom>
          <a:solidFill>
            <a:srgbClr val="213559"/>
          </a:solidFill>
        </p:spPr>
      </p:sp>
      <p:sp>
        <p:nvSpPr>
          <p:cNvPr name="AutoShape 4" id="4"/>
          <p:cNvSpPr/>
          <p:nvPr/>
        </p:nvSpPr>
        <p:spPr>
          <a:xfrm rot="-7020778">
            <a:off x="-7861675" y="821505"/>
            <a:ext cx="16230600" cy="10441156"/>
          </a:xfrm>
          <a:prstGeom prst="rect">
            <a:avLst/>
          </a:prstGeom>
          <a:solidFill>
            <a:srgbClr val="263F6B"/>
          </a:solidFill>
        </p:spPr>
      </p:sp>
      <p:sp>
        <p:nvSpPr>
          <p:cNvPr name="TextBox 5" id="5"/>
          <p:cNvSpPr txBox="true"/>
          <p:nvPr/>
        </p:nvSpPr>
        <p:spPr>
          <a:xfrm rot="0">
            <a:off x="1028700" y="3166087"/>
            <a:ext cx="11420718" cy="6662430"/>
          </a:xfrm>
          <a:prstGeom prst="rect">
            <a:avLst/>
          </a:prstGeom>
        </p:spPr>
        <p:txBody>
          <a:bodyPr anchor="t" rtlCol="false" tIns="0" lIns="0" bIns="0" rIns="0">
            <a:spAutoFit/>
          </a:bodyPr>
          <a:lstStyle/>
          <a:p>
            <a:pPr algn="l">
              <a:lnSpc>
                <a:spcPts val="10213"/>
              </a:lnSpc>
            </a:pPr>
            <a:r>
              <a:rPr lang="en-US" b="true" sz="11476" i="true" spc="-677">
                <a:solidFill>
                  <a:srgbClr val="FFFFFF"/>
                </a:solidFill>
                <a:latin typeface="Montserrat Ultra-Bold Italics"/>
                <a:ea typeface="Montserrat Ultra-Bold Italics"/>
                <a:cs typeface="Montserrat Ultra-Bold Italics"/>
                <a:sym typeface="Montserrat Ultra-Bold Italics"/>
              </a:rPr>
              <a:t>AMAZON WEB SERVICE SAAS SALES DATA ANALYSIS</a:t>
            </a:r>
          </a:p>
          <a:p>
            <a:pPr algn="l">
              <a:lnSpc>
                <a:spcPts val="10658"/>
              </a:lnSpc>
            </a:pPr>
          </a:p>
        </p:txBody>
      </p:sp>
      <p:sp>
        <p:nvSpPr>
          <p:cNvPr name="Freeform 6" id="6"/>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476242" y="9110792"/>
            <a:ext cx="1783058" cy="295015"/>
          </a:xfrm>
          <a:custGeom>
            <a:avLst/>
            <a:gdLst/>
            <a:ahLst/>
            <a:cxnLst/>
            <a:rect r="r" b="b" t="t" l="l"/>
            <a:pathLst>
              <a:path h="295015" w="1783058">
                <a:moveTo>
                  <a:pt x="0" y="0"/>
                </a:moveTo>
                <a:lnTo>
                  <a:pt x="1783058" y="0"/>
                </a:lnTo>
                <a:lnTo>
                  <a:pt x="1783058" y="295016"/>
                </a:lnTo>
                <a:lnTo>
                  <a:pt x="0" y="2950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8" id="8"/>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9" id="9"/>
          <p:cNvSpPr/>
          <p:nvPr/>
        </p:nvSpPr>
        <p:spPr>
          <a:xfrm rot="0">
            <a:off x="-2298994" y="9582841"/>
            <a:ext cx="9005773" cy="0"/>
          </a:xfrm>
          <a:prstGeom prst="line">
            <a:avLst/>
          </a:prstGeom>
          <a:ln cap="rnd" w="19050">
            <a:solidFill>
              <a:srgbClr val="FFFFFF"/>
            </a:solidFill>
            <a:prstDash val="solid"/>
            <a:headEnd type="none" len="sm" w="sm"/>
            <a:tailEnd type="none" len="sm" w="sm"/>
          </a:ln>
        </p:spPr>
      </p:sp>
      <p:sp>
        <p:nvSpPr>
          <p:cNvPr name="AutoShape 10" id="10"/>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11" id="11"/>
          <p:cNvSpPr/>
          <p:nvPr/>
        </p:nvSpPr>
        <p:spPr>
          <a:xfrm rot="0">
            <a:off x="3066191" y="2823187"/>
            <a:ext cx="930938" cy="0"/>
          </a:xfrm>
          <a:prstGeom prst="line">
            <a:avLst/>
          </a:prstGeom>
          <a:ln cap="rnd" w="19050">
            <a:solidFill>
              <a:srgbClr val="FFFFFF"/>
            </a:solidFill>
            <a:prstDash val="solid"/>
            <a:headEnd type="none" len="sm" w="sm"/>
            <a:tailEnd type="none" len="sm" w="sm"/>
          </a:ln>
        </p:spPr>
      </p:sp>
      <p:sp>
        <p:nvSpPr>
          <p:cNvPr name="AutoShape 12" id="12"/>
          <p:cNvSpPr/>
          <p:nvPr/>
        </p:nvSpPr>
        <p:spPr>
          <a:xfrm rot="0">
            <a:off x="628699" y="2392260"/>
            <a:ext cx="1291530" cy="0"/>
          </a:xfrm>
          <a:prstGeom prst="line">
            <a:avLst/>
          </a:prstGeom>
          <a:ln cap="rnd" w="19050">
            <a:solidFill>
              <a:srgbClr val="FFFFFF"/>
            </a:solidFill>
            <a:prstDash val="solid"/>
            <a:headEnd type="none" len="sm" w="sm"/>
            <a:tailEnd type="none" len="sm" w="sm"/>
          </a:ln>
        </p:spPr>
      </p:sp>
      <p:sp>
        <p:nvSpPr>
          <p:cNvPr name="Freeform 13" id="13"/>
          <p:cNvSpPr/>
          <p:nvPr/>
        </p:nvSpPr>
        <p:spPr>
          <a:xfrm flipH="false" flipV="false" rot="0">
            <a:off x="14534939" y="435917"/>
            <a:ext cx="2731017" cy="1775597"/>
          </a:xfrm>
          <a:custGeom>
            <a:avLst/>
            <a:gdLst/>
            <a:ahLst/>
            <a:cxnLst/>
            <a:rect r="r" b="b" t="t" l="l"/>
            <a:pathLst>
              <a:path h="1775597" w="2731017">
                <a:moveTo>
                  <a:pt x="0" y="0"/>
                </a:moveTo>
                <a:lnTo>
                  <a:pt x="2731017" y="0"/>
                </a:lnTo>
                <a:lnTo>
                  <a:pt x="2731017" y="1775597"/>
                </a:lnTo>
                <a:lnTo>
                  <a:pt x="0" y="1775597"/>
                </a:lnTo>
                <a:lnTo>
                  <a:pt x="0" y="0"/>
                </a:lnTo>
                <a:close/>
              </a:path>
            </a:pathLst>
          </a:custGeom>
          <a:blipFill>
            <a:blip r:embed="rId5"/>
            <a:stretch>
              <a:fillRect l="0" t="0" r="0" b="0"/>
            </a:stretch>
          </a:blipFill>
        </p:spPr>
      </p:sp>
      <p:sp>
        <p:nvSpPr>
          <p:cNvPr name="TextBox 14" id="14"/>
          <p:cNvSpPr txBox="true"/>
          <p:nvPr/>
        </p:nvSpPr>
        <p:spPr>
          <a:xfrm rot="0">
            <a:off x="628699" y="8749528"/>
            <a:ext cx="8391046" cy="950869"/>
          </a:xfrm>
          <a:prstGeom prst="rect">
            <a:avLst/>
          </a:prstGeom>
        </p:spPr>
        <p:txBody>
          <a:bodyPr anchor="t" rtlCol="false" tIns="0" lIns="0" bIns="0" rIns="0">
            <a:spAutoFit/>
          </a:bodyPr>
          <a:lstStyle/>
          <a:p>
            <a:pPr algn="ctr">
              <a:lnSpc>
                <a:spcPts val="3764"/>
              </a:lnSpc>
            </a:pPr>
            <a:r>
              <a:rPr lang="en-US" sz="2689" b="true">
                <a:solidFill>
                  <a:srgbClr val="FFFFFF"/>
                </a:solidFill>
                <a:latin typeface="Roboto Bold"/>
                <a:ea typeface="Roboto Bold"/>
                <a:cs typeface="Roboto Bold"/>
                <a:sym typeface="Roboto Bold"/>
              </a:rPr>
              <a:t>M. RAHMAT HIDAYAT SYACHRUDIN JCDS 2504</a:t>
            </a:r>
          </a:p>
          <a:p>
            <a:pPr algn="ctr">
              <a:lnSpc>
                <a:spcPts val="3764"/>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75265" y="-3442115"/>
            <a:ext cx="29148745" cy="22237693"/>
            <a:chOff x="0" y="0"/>
            <a:chExt cx="38864993" cy="29650257"/>
          </a:xfrm>
        </p:grpSpPr>
        <p:sp>
          <p:nvSpPr>
            <p:cNvPr name="AutoShape 3" id="3"/>
            <p:cNvSpPr/>
            <p:nvPr/>
          </p:nvSpPr>
          <p:spPr>
            <a:xfrm rot="-1753206">
              <a:off x="1473212" y="8171763"/>
              <a:ext cx="34377989" cy="12781550"/>
            </a:xfrm>
            <a:prstGeom prst="rect">
              <a:avLst/>
            </a:prstGeom>
            <a:solidFill>
              <a:srgbClr val="1C395E">
                <a:alpha val="41961"/>
              </a:srgbClr>
            </a:solidFill>
          </p:spPr>
        </p:sp>
        <p:sp>
          <p:nvSpPr>
            <p:cNvPr name="AutoShape 4" id="4"/>
            <p:cNvSpPr/>
            <p:nvPr/>
          </p:nvSpPr>
          <p:spPr>
            <a:xfrm rot="-1753206">
              <a:off x="5839564" y="18056917"/>
              <a:ext cx="34377989" cy="3419843"/>
            </a:xfrm>
            <a:prstGeom prst="rect">
              <a:avLst/>
            </a:prstGeom>
            <a:solidFill>
              <a:srgbClr val="1C395E">
                <a:alpha val="41961"/>
              </a:srgbClr>
            </a:solidFill>
          </p:spPr>
        </p:sp>
        <p:sp>
          <p:nvSpPr>
            <p:cNvPr name="AutoShape 5" id="5"/>
            <p:cNvSpPr/>
            <p:nvPr/>
          </p:nvSpPr>
          <p:spPr>
            <a:xfrm rot="-1753206">
              <a:off x="-1674738" y="8257479"/>
              <a:ext cx="34377989" cy="2099895"/>
            </a:xfrm>
            <a:prstGeom prst="rect">
              <a:avLst/>
            </a:prstGeom>
            <a:solidFill>
              <a:srgbClr val="1C395E">
                <a:alpha val="41961"/>
              </a:srgbClr>
            </a:solidFill>
          </p:spPr>
        </p:sp>
      </p:grpSp>
      <p:sp>
        <p:nvSpPr>
          <p:cNvPr name="Freeform 6" id="6"/>
          <p:cNvSpPr/>
          <p:nvPr/>
        </p:nvSpPr>
        <p:spPr>
          <a:xfrm flipH="false" flipV="false" rot="0">
            <a:off x="7610660" y="5231813"/>
            <a:ext cx="10476944" cy="4889836"/>
          </a:xfrm>
          <a:custGeom>
            <a:avLst/>
            <a:gdLst/>
            <a:ahLst/>
            <a:cxnLst/>
            <a:rect r="r" b="b" t="t" l="l"/>
            <a:pathLst>
              <a:path h="4889836" w="10476944">
                <a:moveTo>
                  <a:pt x="0" y="0"/>
                </a:moveTo>
                <a:lnTo>
                  <a:pt x="10476944" y="0"/>
                </a:lnTo>
                <a:lnTo>
                  <a:pt x="10476944" y="4889837"/>
                </a:lnTo>
                <a:lnTo>
                  <a:pt x="0" y="4889837"/>
                </a:lnTo>
                <a:lnTo>
                  <a:pt x="0" y="0"/>
                </a:lnTo>
                <a:close/>
              </a:path>
            </a:pathLst>
          </a:custGeom>
          <a:blipFill>
            <a:blip r:embed="rId2"/>
            <a:stretch>
              <a:fillRect l="0" t="0" r="0" b="0"/>
            </a:stretch>
          </a:blipFill>
        </p:spPr>
      </p:sp>
      <p:sp>
        <p:nvSpPr>
          <p:cNvPr name="Freeform 7" id="7"/>
          <p:cNvSpPr/>
          <p:nvPr/>
        </p:nvSpPr>
        <p:spPr>
          <a:xfrm flipH="false" flipV="false" rot="0">
            <a:off x="0" y="0"/>
            <a:ext cx="9565047" cy="4992443"/>
          </a:xfrm>
          <a:custGeom>
            <a:avLst/>
            <a:gdLst/>
            <a:ahLst/>
            <a:cxnLst/>
            <a:rect r="r" b="b" t="t" l="l"/>
            <a:pathLst>
              <a:path h="4992443" w="9565047">
                <a:moveTo>
                  <a:pt x="0" y="0"/>
                </a:moveTo>
                <a:lnTo>
                  <a:pt x="9565047" y="0"/>
                </a:lnTo>
                <a:lnTo>
                  <a:pt x="9565047" y="4992443"/>
                </a:lnTo>
                <a:lnTo>
                  <a:pt x="0" y="4992443"/>
                </a:lnTo>
                <a:lnTo>
                  <a:pt x="0" y="0"/>
                </a:lnTo>
                <a:close/>
              </a:path>
            </a:pathLst>
          </a:custGeom>
          <a:blipFill>
            <a:blip r:embed="rId3"/>
            <a:stretch>
              <a:fillRect l="0" t="0" r="0" b="0"/>
            </a:stretch>
          </a:blipFill>
        </p:spPr>
      </p:sp>
      <p:sp>
        <p:nvSpPr>
          <p:cNvPr name="Freeform 8" id="8"/>
          <p:cNvSpPr/>
          <p:nvPr/>
        </p:nvSpPr>
        <p:spPr>
          <a:xfrm flipH="false" flipV="false" rot="0">
            <a:off x="8184916" y="8489535"/>
            <a:ext cx="405319" cy="1103591"/>
          </a:xfrm>
          <a:custGeom>
            <a:avLst/>
            <a:gdLst/>
            <a:ahLst/>
            <a:cxnLst/>
            <a:rect r="r" b="b" t="t" l="l"/>
            <a:pathLst>
              <a:path h="1103591" w="405319">
                <a:moveTo>
                  <a:pt x="0" y="0"/>
                </a:moveTo>
                <a:lnTo>
                  <a:pt x="405319" y="0"/>
                </a:lnTo>
                <a:lnTo>
                  <a:pt x="405319" y="1103591"/>
                </a:lnTo>
                <a:lnTo>
                  <a:pt x="0" y="11035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077560" y="8819100"/>
            <a:ext cx="2107356" cy="444461"/>
          </a:xfrm>
          <a:custGeom>
            <a:avLst/>
            <a:gdLst/>
            <a:ahLst/>
            <a:cxnLst/>
            <a:rect r="r" b="b" t="t" l="l"/>
            <a:pathLst>
              <a:path h="444461" w="2107356">
                <a:moveTo>
                  <a:pt x="0" y="0"/>
                </a:moveTo>
                <a:lnTo>
                  <a:pt x="2107356" y="0"/>
                </a:lnTo>
                <a:lnTo>
                  <a:pt x="2107356" y="444460"/>
                </a:lnTo>
                <a:lnTo>
                  <a:pt x="0" y="4444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8387576" y="3764460"/>
            <a:ext cx="1270206" cy="764433"/>
          </a:xfrm>
          <a:custGeom>
            <a:avLst/>
            <a:gdLst/>
            <a:ahLst/>
            <a:cxnLst/>
            <a:rect r="r" b="b" t="t" l="l"/>
            <a:pathLst>
              <a:path h="764433" w="1270206">
                <a:moveTo>
                  <a:pt x="0" y="0"/>
                </a:moveTo>
                <a:lnTo>
                  <a:pt x="1270206" y="0"/>
                </a:lnTo>
                <a:lnTo>
                  <a:pt x="1270206" y="764433"/>
                </a:lnTo>
                <a:lnTo>
                  <a:pt x="0" y="7644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9657782" y="685746"/>
            <a:ext cx="5207146" cy="3078714"/>
          </a:xfrm>
          <a:prstGeom prst="rect">
            <a:avLst/>
          </a:prstGeom>
        </p:spPr>
        <p:txBody>
          <a:bodyPr anchor="t" rtlCol="false" tIns="0" lIns="0" bIns="0" rIns="0">
            <a:spAutoFit/>
          </a:bodyPr>
          <a:lstStyle/>
          <a:p>
            <a:pPr algn="l">
              <a:lnSpc>
                <a:spcPts val="2706"/>
              </a:lnSpc>
            </a:pPr>
            <a:r>
              <a:rPr lang="en-US" b="true" sz="2081" spc="41">
                <a:solidFill>
                  <a:srgbClr val="000000"/>
                </a:solidFill>
                <a:latin typeface="Montserrat Ultra-Bold"/>
                <a:ea typeface="Montserrat Ultra-Bold"/>
                <a:cs typeface="Montserrat Ultra-Bold"/>
                <a:sym typeface="Montserrat Ultra-Bold"/>
              </a:rPr>
              <a:t>Grafik menunjukkan bahwa diskon besar seringkali berhubungan dengan penurunan profit karena margin keuntungan berkurang. Diskon tinggi dapat menarik volume penjualan besar tetapi juga berpotensi mengakibatkan profit negatif tanpa peningkatan volume yang cukup.</a:t>
            </a:r>
          </a:p>
        </p:txBody>
      </p:sp>
      <p:sp>
        <p:nvSpPr>
          <p:cNvPr name="TextBox 12" id="12"/>
          <p:cNvSpPr txBox="true"/>
          <p:nvPr/>
        </p:nvSpPr>
        <p:spPr>
          <a:xfrm rot="0">
            <a:off x="336972" y="7283670"/>
            <a:ext cx="5740588" cy="2392680"/>
          </a:xfrm>
          <a:prstGeom prst="rect">
            <a:avLst/>
          </a:prstGeom>
        </p:spPr>
        <p:txBody>
          <a:bodyPr anchor="t" rtlCol="false" tIns="0" lIns="0" bIns="0" rIns="0">
            <a:spAutoFit/>
          </a:bodyPr>
          <a:lstStyle/>
          <a:p>
            <a:pPr algn="l">
              <a:lnSpc>
                <a:spcPts val="2730"/>
              </a:lnSpc>
              <a:spcBef>
                <a:spcPct val="0"/>
              </a:spcBef>
            </a:pPr>
            <a:r>
              <a:rPr lang="en-US" b="true" sz="2100" spc="42">
                <a:solidFill>
                  <a:srgbClr val="000000"/>
                </a:solidFill>
                <a:latin typeface="Montserrat Ultra-Bold"/>
                <a:ea typeface="Montserrat Ultra-Bold"/>
                <a:cs typeface="Montserrat Ultra-Bold"/>
                <a:sym typeface="Montserrat Ultra-Bold"/>
              </a:rPr>
              <a:t>Ini </a:t>
            </a:r>
            <a:r>
              <a:rPr lang="en-US" b="true" sz="2100" spc="42">
                <a:solidFill>
                  <a:srgbClr val="000000"/>
                </a:solidFill>
                <a:latin typeface="Montserrat Ultra-Bold"/>
                <a:ea typeface="Montserrat Ultra-Bold"/>
                <a:cs typeface="Montserrat Ultra-Bold"/>
                <a:sym typeface="Montserrat Ultra-Bold"/>
              </a:rPr>
              <a:t>menunjukkan margin profit negatif. Ini berarti produk-produk ini beroperasi dengan kerugian, di mana biaya yang dikeluarkan untuk memproduksi dan menjual produk lebih besar daripada pendapatan yang dihasilkan.</a:t>
            </a:r>
          </a:p>
        </p:txBody>
      </p:sp>
      <p:sp>
        <p:nvSpPr>
          <p:cNvPr name="Freeform 13" id="13"/>
          <p:cNvSpPr/>
          <p:nvPr/>
        </p:nvSpPr>
        <p:spPr>
          <a:xfrm flipH="false" flipV="false" rot="0">
            <a:off x="16030237" y="359892"/>
            <a:ext cx="2057366" cy="1337617"/>
          </a:xfrm>
          <a:custGeom>
            <a:avLst/>
            <a:gdLst/>
            <a:ahLst/>
            <a:cxnLst/>
            <a:rect r="r" b="b" t="t" l="l"/>
            <a:pathLst>
              <a:path h="1337617" w="2057366">
                <a:moveTo>
                  <a:pt x="0" y="0"/>
                </a:moveTo>
                <a:lnTo>
                  <a:pt x="2057367" y="0"/>
                </a:lnTo>
                <a:lnTo>
                  <a:pt x="2057367" y="1337616"/>
                </a:lnTo>
                <a:lnTo>
                  <a:pt x="0" y="1337616"/>
                </a:lnTo>
                <a:lnTo>
                  <a:pt x="0" y="0"/>
                </a:lnTo>
                <a:close/>
              </a:path>
            </a:pathLst>
          </a:custGeom>
          <a:blipFill>
            <a:blip r:embed="rId10"/>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75265" y="-3442115"/>
            <a:ext cx="29148745" cy="22237693"/>
            <a:chOff x="0" y="0"/>
            <a:chExt cx="38864993" cy="29650257"/>
          </a:xfrm>
        </p:grpSpPr>
        <p:sp>
          <p:nvSpPr>
            <p:cNvPr name="AutoShape 3" id="3"/>
            <p:cNvSpPr/>
            <p:nvPr/>
          </p:nvSpPr>
          <p:spPr>
            <a:xfrm rot="-1753206">
              <a:off x="1473212" y="8171763"/>
              <a:ext cx="34377989" cy="12781550"/>
            </a:xfrm>
            <a:prstGeom prst="rect">
              <a:avLst/>
            </a:prstGeom>
            <a:solidFill>
              <a:srgbClr val="1C395E">
                <a:alpha val="41961"/>
              </a:srgbClr>
            </a:solidFill>
          </p:spPr>
        </p:sp>
        <p:sp>
          <p:nvSpPr>
            <p:cNvPr name="AutoShape 4" id="4"/>
            <p:cNvSpPr/>
            <p:nvPr/>
          </p:nvSpPr>
          <p:spPr>
            <a:xfrm rot="-1753206">
              <a:off x="5839564" y="18056917"/>
              <a:ext cx="34377989" cy="3419843"/>
            </a:xfrm>
            <a:prstGeom prst="rect">
              <a:avLst/>
            </a:prstGeom>
            <a:solidFill>
              <a:srgbClr val="1C395E">
                <a:alpha val="41961"/>
              </a:srgbClr>
            </a:solidFill>
          </p:spPr>
        </p:sp>
        <p:sp>
          <p:nvSpPr>
            <p:cNvPr name="AutoShape 5" id="5"/>
            <p:cNvSpPr/>
            <p:nvPr/>
          </p:nvSpPr>
          <p:spPr>
            <a:xfrm rot="-1753206">
              <a:off x="-1674738" y="8257479"/>
              <a:ext cx="34377989" cy="2099895"/>
            </a:xfrm>
            <a:prstGeom prst="rect">
              <a:avLst/>
            </a:prstGeom>
            <a:solidFill>
              <a:srgbClr val="1C395E">
                <a:alpha val="41961"/>
              </a:srgbClr>
            </a:solidFill>
          </p:spPr>
        </p:sp>
      </p:grpSp>
      <p:sp>
        <p:nvSpPr>
          <p:cNvPr name="Freeform 6" id="6"/>
          <p:cNvSpPr/>
          <p:nvPr/>
        </p:nvSpPr>
        <p:spPr>
          <a:xfrm flipH="false" flipV="false" rot="0">
            <a:off x="2725557" y="0"/>
            <a:ext cx="12836886" cy="7316840"/>
          </a:xfrm>
          <a:custGeom>
            <a:avLst/>
            <a:gdLst/>
            <a:ahLst/>
            <a:cxnLst/>
            <a:rect r="r" b="b" t="t" l="l"/>
            <a:pathLst>
              <a:path h="7316840" w="12836886">
                <a:moveTo>
                  <a:pt x="0" y="0"/>
                </a:moveTo>
                <a:lnTo>
                  <a:pt x="12836886" y="0"/>
                </a:lnTo>
                <a:lnTo>
                  <a:pt x="12836886" y="7316840"/>
                </a:lnTo>
                <a:lnTo>
                  <a:pt x="0" y="7316840"/>
                </a:lnTo>
                <a:lnTo>
                  <a:pt x="0" y="0"/>
                </a:lnTo>
                <a:close/>
              </a:path>
            </a:pathLst>
          </a:custGeom>
          <a:blipFill>
            <a:blip r:embed="rId2"/>
            <a:stretch>
              <a:fillRect l="0" t="0" r="0" b="0"/>
            </a:stretch>
          </a:blipFill>
        </p:spPr>
      </p:sp>
      <p:sp>
        <p:nvSpPr>
          <p:cNvPr name="TextBox 7" id="7"/>
          <p:cNvSpPr txBox="true"/>
          <p:nvPr/>
        </p:nvSpPr>
        <p:spPr>
          <a:xfrm rot="0">
            <a:off x="3506950" y="7657682"/>
            <a:ext cx="11274100" cy="2262315"/>
          </a:xfrm>
          <a:prstGeom prst="rect">
            <a:avLst/>
          </a:prstGeom>
        </p:spPr>
        <p:txBody>
          <a:bodyPr anchor="t" rtlCol="false" tIns="0" lIns="0" bIns="0" rIns="0">
            <a:spAutoFit/>
          </a:bodyPr>
          <a:lstStyle/>
          <a:p>
            <a:pPr algn="ctr">
              <a:lnSpc>
                <a:spcPts val="2571"/>
              </a:lnSpc>
              <a:spcBef>
                <a:spcPct val="0"/>
              </a:spcBef>
            </a:pPr>
            <a:r>
              <a:rPr lang="en-US" b="true" sz="1977" spc="39">
                <a:solidFill>
                  <a:srgbClr val="000000"/>
                </a:solidFill>
                <a:latin typeface="Montserrat Ultra-Bold"/>
                <a:ea typeface="Montserrat Ultra-Bold"/>
                <a:cs typeface="Montserrat Ultra-Bold"/>
                <a:sym typeface="Montserrat Ultra-Bold"/>
              </a:rPr>
              <a:t>Analisis menunjukkan bahwa penjualan dan profit perusahaan berfluktuasi sepanjang tahun. Dengan memahami pola ini memungkinkan perusahaan untuk merencanakan strategi promosi yang tepat, meninjau biaya operasional, dan mengoptimalkan sumber daya guna meningkatkan profitabilitas. Strategi yang disarankan meliputi promosi intensif pada paruh kedua tahun dan analisis tren musiman untuk menyesuaikan operasional dan pemasaran agar kinerja tetap optimal sepanjang tahun.</a:t>
            </a:r>
          </a:p>
        </p:txBody>
      </p:sp>
      <p:sp>
        <p:nvSpPr>
          <p:cNvPr name="Freeform 8" id="8"/>
          <p:cNvSpPr/>
          <p:nvPr/>
        </p:nvSpPr>
        <p:spPr>
          <a:xfrm flipH="false" flipV="false" rot="0">
            <a:off x="15947830" y="359892"/>
            <a:ext cx="2057366" cy="1337617"/>
          </a:xfrm>
          <a:custGeom>
            <a:avLst/>
            <a:gdLst/>
            <a:ahLst/>
            <a:cxnLst/>
            <a:rect r="r" b="b" t="t" l="l"/>
            <a:pathLst>
              <a:path h="1337617" w="2057366">
                <a:moveTo>
                  <a:pt x="0" y="0"/>
                </a:moveTo>
                <a:lnTo>
                  <a:pt x="2057366" y="0"/>
                </a:lnTo>
                <a:lnTo>
                  <a:pt x="2057366" y="1337616"/>
                </a:lnTo>
                <a:lnTo>
                  <a:pt x="0" y="1337616"/>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1753206">
            <a:off x="-1113304" y="4354356"/>
            <a:ext cx="25783492" cy="9586163"/>
          </a:xfrm>
          <a:custGeom>
            <a:avLst/>
            <a:gdLst/>
            <a:ahLst/>
            <a:cxnLst/>
            <a:rect r="r" b="b" t="t" l="l"/>
            <a:pathLst>
              <a:path h="9586163" w="25783492">
                <a:moveTo>
                  <a:pt x="0" y="0"/>
                </a:moveTo>
                <a:lnTo>
                  <a:pt x="25783493" y="0"/>
                </a:lnTo>
                <a:lnTo>
                  <a:pt x="25783493" y="9586162"/>
                </a:lnTo>
                <a:lnTo>
                  <a:pt x="0" y="9586162"/>
                </a:lnTo>
                <a:lnTo>
                  <a:pt x="0" y="0"/>
                </a:lnTo>
                <a:close/>
              </a:path>
            </a:pathLst>
          </a:custGeom>
          <a:blipFill>
            <a:blip r:embed="rId2">
              <a:alphaModFix amt="26000"/>
            </a:blip>
            <a:stretch>
              <a:fillRect l="0" t="-12595" r="0" b="-12595"/>
            </a:stretch>
          </a:blipFill>
        </p:spPr>
      </p:sp>
      <p:sp>
        <p:nvSpPr>
          <p:cNvPr name="AutoShape 3" id="3"/>
          <p:cNvSpPr/>
          <p:nvPr/>
        </p:nvSpPr>
        <p:spPr>
          <a:xfrm rot="-8231889">
            <a:off x="-10109114" y="6176620"/>
            <a:ext cx="16230600" cy="10441156"/>
          </a:xfrm>
          <a:prstGeom prst="rect">
            <a:avLst/>
          </a:prstGeom>
          <a:solidFill>
            <a:srgbClr val="213559"/>
          </a:solidFill>
        </p:spPr>
      </p:sp>
      <p:sp>
        <p:nvSpPr>
          <p:cNvPr name="AutoShape 4" id="4"/>
          <p:cNvSpPr/>
          <p:nvPr/>
        </p:nvSpPr>
        <p:spPr>
          <a:xfrm rot="-8231889">
            <a:off x="-10507643" y="6538090"/>
            <a:ext cx="16230600" cy="10441156"/>
          </a:xfrm>
          <a:prstGeom prst="rect">
            <a:avLst/>
          </a:prstGeom>
          <a:solidFill>
            <a:srgbClr val="263F6B"/>
          </a:solidFill>
        </p:spPr>
      </p:sp>
      <p:sp>
        <p:nvSpPr>
          <p:cNvPr name="Freeform 5" id="5"/>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7452893" y="7316416"/>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30039" y="1733723"/>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rot="0">
            <a:off x="1827653" y="2945296"/>
            <a:ext cx="1386321" cy="0"/>
          </a:xfrm>
          <a:prstGeom prst="line">
            <a:avLst/>
          </a:prstGeom>
          <a:ln cap="flat" w="76200">
            <a:solidFill>
              <a:srgbClr val="263F6B"/>
            </a:solidFill>
            <a:prstDash val="solid"/>
            <a:headEnd type="none" len="sm" w="sm"/>
            <a:tailEnd type="none" len="sm" w="sm"/>
          </a:ln>
        </p:spPr>
      </p:sp>
      <p:sp>
        <p:nvSpPr>
          <p:cNvPr name="TextBox 9" id="9"/>
          <p:cNvSpPr txBox="true"/>
          <p:nvPr/>
        </p:nvSpPr>
        <p:spPr>
          <a:xfrm rot="0">
            <a:off x="1646403" y="3517895"/>
            <a:ext cx="8062210" cy="3072403"/>
          </a:xfrm>
          <a:prstGeom prst="rect">
            <a:avLst/>
          </a:prstGeom>
        </p:spPr>
        <p:txBody>
          <a:bodyPr anchor="t" rtlCol="false" tIns="0" lIns="0" bIns="0" rIns="0">
            <a:spAutoFit/>
          </a:bodyPr>
          <a:lstStyle/>
          <a:p>
            <a:pPr algn="l">
              <a:lnSpc>
                <a:spcPts val="4865"/>
              </a:lnSpc>
            </a:pPr>
            <a:r>
              <a:rPr lang="en-US" b="true" sz="4964" i="true" spc="-292">
                <a:solidFill>
                  <a:srgbClr val="263F6B"/>
                </a:solidFill>
                <a:latin typeface="Montserrat Ultra-Bold Italics"/>
                <a:ea typeface="Montserrat Ultra-Bold Italics"/>
                <a:cs typeface="Montserrat Ultra-Bold Italics"/>
                <a:sym typeface="Montserrat Ultra-Bold Italics"/>
              </a:rPr>
              <a:t>2. BAGAIMANA CARA MENGOPTIMALKAN SEGMENTASI PELANGGAN BERDASARKAN PERILAKU PEMBELIAN?</a:t>
            </a:r>
          </a:p>
        </p:txBody>
      </p:sp>
      <p:sp>
        <p:nvSpPr>
          <p:cNvPr name="Freeform 10" id="10"/>
          <p:cNvSpPr/>
          <p:nvPr/>
        </p:nvSpPr>
        <p:spPr>
          <a:xfrm flipH="false" flipV="false" rot="0">
            <a:off x="12669958" y="7781932"/>
            <a:ext cx="4589342" cy="1644514"/>
          </a:xfrm>
          <a:custGeom>
            <a:avLst/>
            <a:gdLst/>
            <a:ahLst/>
            <a:cxnLst/>
            <a:rect r="r" b="b" t="t" l="l"/>
            <a:pathLst>
              <a:path h="1644514" w="4589342">
                <a:moveTo>
                  <a:pt x="0" y="0"/>
                </a:moveTo>
                <a:lnTo>
                  <a:pt x="4589342" y="0"/>
                </a:lnTo>
                <a:lnTo>
                  <a:pt x="4589342" y="1644514"/>
                </a:lnTo>
                <a:lnTo>
                  <a:pt x="0" y="1644514"/>
                </a:lnTo>
                <a:lnTo>
                  <a:pt x="0" y="0"/>
                </a:lnTo>
                <a:close/>
              </a:path>
            </a:pathLst>
          </a:custGeom>
          <a:blipFill>
            <a:blip r:embed="rId7"/>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1753206">
            <a:off x="-2141756" y="3221219"/>
            <a:ext cx="25783492" cy="9586163"/>
          </a:xfrm>
          <a:prstGeom prst="rect">
            <a:avLst/>
          </a:prstGeom>
          <a:solidFill>
            <a:srgbClr val="1C395E">
              <a:alpha val="41961"/>
            </a:srgbClr>
          </a:solidFill>
        </p:spPr>
      </p:sp>
      <p:sp>
        <p:nvSpPr>
          <p:cNvPr name="AutoShape 3" id="3"/>
          <p:cNvSpPr/>
          <p:nvPr/>
        </p:nvSpPr>
        <p:spPr>
          <a:xfrm rot="-1753206">
            <a:off x="609560" y="8969448"/>
            <a:ext cx="25783492" cy="3772865"/>
          </a:xfrm>
          <a:prstGeom prst="rect">
            <a:avLst/>
          </a:prstGeom>
          <a:solidFill>
            <a:srgbClr val="1C395E">
              <a:alpha val="41961"/>
            </a:srgbClr>
          </a:solidFill>
        </p:spPr>
      </p:sp>
      <p:sp>
        <p:nvSpPr>
          <p:cNvPr name="AutoShape 4" id="4"/>
          <p:cNvSpPr/>
          <p:nvPr/>
        </p:nvSpPr>
        <p:spPr>
          <a:xfrm rot="-1753206">
            <a:off x="-4332108" y="2646933"/>
            <a:ext cx="25783492" cy="3210473"/>
          </a:xfrm>
          <a:prstGeom prst="rect">
            <a:avLst/>
          </a:prstGeom>
          <a:solidFill>
            <a:srgbClr val="1C395E">
              <a:alpha val="41961"/>
            </a:srgbClr>
          </a:solidFill>
        </p:spPr>
      </p:sp>
      <p:sp>
        <p:nvSpPr>
          <p:cNvPr name="Freeform 5" id="5"/>
          <p:cNvSpPr/>
          <p:nvPr/>
        </p:nvSpPr>
        <p:spPr>
          <a:xfrm flipH="false" flipV="false" rot="0">
            <a:off x="0" y="0"/>
            <a:ext cx="12727341" cy="7177321"/>
          </a:xfrm>
          <a:custGeom>
            <a:avLst/>
            <a:gdLst/>
            <a:ahLst/>
            <a:cxnLst/>
            <a:rect r="r" b="b" t="t" l="l"/>
            <a:pathLst>
              <a:path h="7177321" w="12727341">
                <a:moveTo>
                  <a:pt x="0" y="0"/>
                </a:moveTo>
                <a:lnTo>
                  <a:pt x="12727341" y="0"/>
                </a:lnTo>
                <a:lnTo>
                  <a:pt x="12727341" y="7177321"/>
                </a:lnTo>
                <a:lnTo>
                  <a:pt x="0" y="7177321"/>
                </a:lnTo>
                <a:lnTo>
                  <a:pt x="0" y="0"/>
                </a:lnTo>
                <a:close/>
              </a:path>
            </a:pathLst>
          </a:custGeom>
          <a:blipFill>
            <a:blip r:embed="rId3"/>
            <a:stretch>
              <a:fillRect l="-51" t="0" r="-2481" b="0"/>
            </a:stretch>
          </a:blipFill>
        </p:spPr>
      </p:sp>
      <p:sp>
        <p:nvSpPr>
          <p:cNvPr name="Freeform 6" id="6"/>
          <p:cNvSpPr/>
          <p:nvPr/>
        </p:nvSpPr>
        <p:spPr>
          <a:xfrm flipH="false" flipV="false" rot="0">
            <a:off x="12111441" y="1028700"/>
            <a:ext cx="3885584" cy="2338415"/>
          </a:xfrm>
          <a:custGeom>
            <a:avLst/>
            <a:gdLst/>
            <a:ahLst/>
            <a:cxnLst/>
            <a:rect r="r" b="b" t="t" l="l"/>
            <a:pathLst>
              <a:path h="2338415" w="3885584">
                <a:moveTo>
                  <a:pt x="0" y="0"/>
                </a:moveTo>
                <a:lnTo>
                  <a:pt x="3885584" y="0"/>
                </a:lnTo>
                <a:lnTo>
                  <a:pt x="3885584" y="2338415"/>
                </a:lnTo>
                <a:lnTo>
                  <a:pt x="0" y="23384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818965" y="2916182"/>
            <a:ext cx="4037118" cy="2429611"/>
          </a:xfrm>
          <a:custGeom>
            <a:avLst/>
            <a:gdLst/>
            <a:ahLst/>
            <a:cxnLst/>
            <a:rect r="r" b="b" t="t" l="l"/>
            <a:pathLst>
              <a:path h="2429611" w="4037118">
                <a:moveTo>
                  <a:pt x="0" y="0"/>
                </a:moveTo>
                <a:lnTo>
                  <a:pt x="4037119" y="0"/>
                </a:lnTo>
                <a:lnTo>
                  <a:pt x="4037119" y="2429611"/>
                </a:lnTo>
                <a:lnTo>
                  <a:pt x="0" y="24296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6120850" y="271894"/>
            <a:ext cx="2057366" cy="1337617"/>
          </a:xfrm>
          <a:custGeom>
            <a:avLst/>
            <a:gdLst/>
            <a:ahLst/>
            <a:cxnLst/>
            <a:rect r="r" b="b" t="t" l="l"/>
            <a:pathLst>
              <a:path h="1337617" w="2057366">
                <a:moveTo>
                  <a:pt x="0" y="0"/>
                </a:moveTo>
                <a:lnTo>
                  <a:pt x="2057366" y="0"/>
                </a:lnTo>
                <a:lnTo>
                  <a:pt x="2057366" y="1337616"/>
                </a:lnTo>
                <a:lnTo>
                  <a:pt x="0" y="1337616"/>
                </a:lnTo>
                <a:lnTo>
                  <a:pt x="0" y="0"/>
                </a:lnTo>
                <a:close/>
              </a:path>
            </a:pathLst>
          </a:custGeom>
          <a:blipFill>
            <a:blip r:embed="rId8"/>
            <a:stretch>
              <a:fillRect l="0" t="0" r="0" b="0"/>
            </a:stretch>
          </a:blipFill>
        </p:spPr>
      </p:sp>
      <p:grpSp>
        <p:nvGrpSpPr>
          <p:cNvPr name="Group 9" id="9"/>
          <p:cNvGrpSpPr/>
          <p:nvPr/>
        </p:nvGrpSpPr>
        <p:grpSpPr>
          <a:xfrm rot="0">
            <a:off x="0" y="7177321"/>
            <a:ext cx="12727341" cy="3086100"/>
            <a:chOff x="0" y="0"/>
            <a:chExt cx="3352057" cy="812800"/>
          </a:xfrm>
        </p:grpSpPr>
        <p:sp>
          <p:nvSpPr>
            <p:cNvPr name="Freeform 10" id="10"/>
            <p:cNvSpPr/>
            <p:nvPr/>
          </p:nvSpPr>
          <p:spPr>
            <a:xfrm flipH="false" flipV="false" rot="0">
              <a:off x="0" y="0"/>
              <a:ext cx="3352057" cy="812800"/>
            </a:xfrm>
            <a:custGeom>
              <a:avLst/>
              <a:gdLst/>
              <a:ahLst/>
              <a:cxnLst/>
              <a:rect r="r" b="b" t="t" l="l"/>
              <a:pathLst>
                <a:path h="812800" w="3352057">
                  <a:moveTo>
                    <a:pt x="31023" y="0"/>
                  </a:moveTo>
                  <a:lnTo>
                    <a:pt x="3321034" y="0"/>
                  </a:lnTo>
                  <a:cubicBezTo>
                    <a:pt x="3338168" y="0"/>
                    <a:pt x="3352057" y="13889"/>
                    <a:pt x="3352057" y="31023"/>
                  </a:cubicBezTo>
                  <a:lnTo>
                    <a:pt x="3352057" y="781777"/>
                  </a:lnTo>
                  <a:cubicBezTo>
                    <a:pt x="3352057" y="798911"/>
                    <a:pt x="3338168" y="812800"/>
                    <a:pt x="3321034" y="812800"/>
                  </a:cubicBezTo>
                  <a:lnTo>
                    <a:pt x="31023" y="812800"/>
                  </a:lnTo>
                  <a:cubicBezTo>
                    <a:pt x="13889" y="812800"/>
                    <a:pt x="0" y="798911"/>
                    <a:pt x="0" y="781777"/>
                  </a:cubicBezTo>
                  <a:lnTo>
                    <a:pt x="0" y="31023"/>
                  </a:lnTo>
                  <a:cubicBezTo>
                    <a:pt x="0" y="13889"/>
                    <a:pt x="13889" y="0"/>
                    <a:pt x="31023" y="0"/>
                  </a:cubicBezTo>
                  <a:close/>
                </a:path>
              </a:pathLst>
            </a:custGeom>
            <a:solidFill>
              <a:srgbClr val="264D6D"/>
            </a:solidFill>
          </p:spPr>
        </p:sp>
        <p:sp>
          <p:nvSpPr>
            <p:cNvPr name="TextBox 11" id="11"/>
            <p:cNvSpPr txBox="true"/>
            <p:nvPr/>
          </p:nvSpPr>
          <p:spPr>
            <a:xfrm>
              <a:off x="0" y="-19050"/>
              <a:ext cx="3352057" cy="831850"/>
            </a:xfrm>
            <a:prstGeom prst="rect">
              <a:avLst/>
            </a:prstGeom>
          </p:spPr>
          <p:txBody>
            <a:bodyPr anchor="ctr" rtlCol="false" tIns="50800" lIns="50800" bIns="50800" rIns="50800"/>
            <a:lstStyle/>
            <a:p>
              <a:pPr algn="ctr">
                <a:lnSpc>
                  <a:spcPts val="3250"/>
                </a:lnSpc>
              </a:pPr>
            </a:p>
          </p:txBody>
        </p:sp>
      </p:grpSp>
      <p:sp>
        <p:nvSpPr>
          <p:cNvPr name="Freeform 12" id="12"/>
          <p:cNvSpPr/>
          <p:nvPr/>
        </p:nvSpPr>
        <p:spPr>
          <a:xfrm flipH="false" flipV="false" rot="0">
            <a:off x="12156189" y="5342678"/>
            <a:ext cx="6022027" cy="3624166"/>
          </a:xfrm>
          <a:custGeom>
            <a:avLst/>
            <a:gdLst/>
            <a:ahLst/>
            <a:cxnLst/>
            <a:rect r="r" b="b" t="t" l="l"/>
            <a:pathLst>
              <a:path h="3624166" w="6022027">
                <a:moveTo>
                  <a:pt x="0" y="0"/>
                </a:moveTo>
                <a:lnTo>
                  <a:pt x="6022027" y="0"/>
                </a:lnTo>
                <a:lnTo>
                  <a:pt x="6022027" y="3624166"/>
                </a:lnTo>
                <a:lnTo>
                  <a:pt x="0" y="36241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2265973" y="1668933"/>
            <a:ext cx="3643106" cy="1247249"/>
          </a:xfrm>
          <a:prstGeom prst="rect">
            <a:avLst/>
          </a:prstGeom>
        </p:spPr>
        <p:txBody>
          <a:bodyPr anchor="t" rtlCol="false" tIns="0" lIns="0" bIns="0" rIns="0">
            <a:spAutoFit/>
          </a:bodyPr>
          <a:lstStyle/>
          <a:p>
            <a:pPr algn="ctr">
              <a:lnSpc>
                <a:spcPts val="2003"/>
              </a:lnSpc>
              <a:spcBef>
                <a:spcPct val="0"/>
              </a:spcBef>
            </a:pPr>
            <a:r>
              <a:rPr lang="en-US" b="true" sz="1541" spc="30">
                <a:solidFill>
                  <a:srgbClr val="212423"/>
                </a:solidFill>
                <a:latin typeface="Montserrat Ultra-Bold"/>
                <a:ea typeface="Montserrat Ultra-Bold"/>
                <a:cs typeface="Montserrat Ultra-Bold"/>
                <a:sym typeface="Montserrat Ultra-Bold"/>
              </a:rPr>
              <a:t> `'Champions'` dan `'Loyal Customers'` **dengan penawaran eksklusif atau program loyalitas untuk mempertahankan mereka.</a:t>
            </a:r>
          </a:p>
        </p:txBody>
      </p:sp>
      <p:sp>
        <p:nvSpPr>
          <p:cNvPr name="TextBox 14" id="14"/>
          <p:cNvSpPr txBox="true"/>
          <p:nvPr/>
        </p:nvSpPr>
        <p:spPr>
          <a:xfrm rot="0">
            <a:off x="15246630" y="3366972"/>
            <a:ext cx="2900951" cy="1508981"/>
          </a:xfrm>
          <a:prstGeom prst="rect">
            <a:avLst/>
          </a:prstGeom>
        </p:spPr>
        <p:txBody>
          <a:bodyPr anchor="t" rtlCol="false" tIns="0" lIns="0" bIns="0" rIns="0">
            <a:spAutoFit/>
          </a:bodyPr>
          <a:lstStyle/>
          <a:p>
            <a:pPr algn="ctr">
              <a:lnSpc>
                <a:spcPts val="1996"/>
              </a:lnSpc>
              <a:spcBef>
                <a:spcPct val="0"/>
              </a:spcBef>
            </a:pPr>
            <a:r>
              <a:rPr lang="en-US" b="true" sz="1535" spc="30">
                <a:solidFill>
                  <a:srgbClr val="000000"/>
                </a:solidFill>
                <a:latin typeface="Montserrat Ultra-Bold"/>
                <a:ea typeface="Montserrat Ultra-Bold"/>
                <a:cs typeface="Montserrat Ultra-Bold"/>
                <a:sym typeface="Montserrat Ultra-Bold"/>
              </a:rPr>
              <a:t>Pelanggan `'Potential Loyalists'` bisa didorong dengan promosi khusus untuk meningkatkan frekuensi dan nilai pembelian mereka.</a:t>
            </a:r>
          </a:p>
        </p:txBody>
      </p:sp>
      <p:sp>
        <p:nvSpPr>
          <p:cNvPr name="TextBox 15" id="15"/>
          <p:cNvSpPr txBox="true"/>
          <p:nvPr/>
        </p:nvSpPr>
        <p:spPr>
          <a:xfrm rot="0">
            <a:off x="12977704" y="6571949"/>
            <a:ext cx="4537851" cy="1861367"/>
          </a:xfrm>
          <a:prstGeom prst="rect">
            <a:avLst/>
          </a:prstGeom>
        </p:spPr>
        <p:txBody>
          <a:bodyPr anchor="t" rtlCol="false" tIns="0" lIns="0" bIns="0" rIns="0">
            <a:spAutoFit/>
          </a:bodyPr>
          <a:lstStyle/>
          <a:p>
            <a:pPr algn="ctr">
              <a:lnSpc>
                <a:spcPts val="2163"/>
              </a:lnSpc>
              <a:spcBef>
                <a:spcPct val="0"/>
              </a:spcBef>
            </a:pPr>
            <a:r>
              <a:rPr lang="en-US" b="true" sz="1663" spc="33">
                <a:solidFill>
                  <a:srgbClr val="000000"/>
                </a:solidFill>
                <a:latin typeface="Montserrat Ultra-Bold"/>
                <a:ea typeface="Montserrat Ultra-Bold"/>
                <a:cs typeface="Montserrat Ultra-Bold"/>
                <a:sym typeface="Montserrat Ultra-Bold"/>
              </a:rPr>
              <a:t>Reaktivasi Pelanggan `'At Risk'` dan `'Lost'`: Pertimbangkan untuk mengirim kampanye reaktivasi, seperti diskon besar atau penawaran eksklusif, untuk mengembalikan minat pelanggan yang sudah tidak aktif.</a:t>
            </a:r>
          </a:p>
        </p:txBody>
      </p:sp>
      <p:sp>
        <p:nvSpPr>
          <p:cNvPr name="TextBox 16" id="16"/>
          <p:cNvSpPr txBox="true"/>
          <p:nvPr/>
        </p:nvSpPr>
        <p:spPr>
          <a:xfrm rot="0">
            <a:off x="0" y="7497871"/>
            <a:ext cx="12727341" cy="2426213"/>
          </a:xfrm>
          <a:prstGeom prst="rect">
            <a:avLst/>
          </a:prstGeom>
        </p:spPr>
        <p:txBody>
          <a:bodyPr anchor="t" rtlCol="false" tIns="0" lIns="0" bIns="0" rIns="0">
            <a:spAutoFit/>
          </a:bodyPr>
          <a:lstStyle/>
          <a:p>
            <a:pPr algn="l" marL="379897" indent="-189949" lvl="1">
              <a:lnSpc>
                <a:spcPts val="2287"/>
              </a:lnSpc>
              <a:buFont typeface="Arial"/>
              <a:buChar char="•"/>
            </a:pPr>
            <a:r>
              <a:rPr lang="en-US" b="true" sz="1759" spc="35">
                <a:solidFill>
                  <a:srgbClr val="B2D395"/>
                </a:solidFill>
                <a:latin typeface="Montserrat Ultra-Bold"/>
                <a:ea typeface="Montserrat Ultra-Bold"/>
                <a:cs typeface="Montserrat Ultra-Bold"/>
                <a:sym typeface="Montserrat Ultra-Bold"/>
              </a:rPr>
              <a:t>Champions </a:t>
            </a:r>
            <a:r>
              <a:rPr lang="en-US" b="true" sz="1759" spc="35">
                <a:solidFill>
                  <a:srgbClr val="FFFFFF"/>
                </a:solidFill>
                <a:latin typeface="Montserrat Ultra-Bold"/>
                <a:ea typeface="Montserrat Ultra-Bold"/>
                <a:cs typeface="Montserrat Ultra-Bold"/>
                <a:sym typeface="Montserrat Ultra-Bold"/>
              </a:rPr>
              <a:t>: Pelanggan terbaik yang sering melakukan pembelian, memiliki tingkat pengeluaran tinggi, dan baru-baru ini melakukan transaksi.</a:t>
            </a:r>
          </a:p>
          <a:p>
            <a:pPr algn="l" marL="358308" indent="-179154" lvl="1">
              <a:lnSpc>
                <a:spcPts val="2157"/>
              </a:lnSpc>
              <a:buFont typeface="Arial"/>
              <a:buChar char="•"/>
            </a:pPr>
            <a:r>
              <a:rPr lang="en-US" b="true" sz="1659" spc="33">
                <a:solidFill>
                  <a:srgbClr val="8BC9D7"/>
                </a:solidFill>
                <a:latin typeface="Montserrat Ultra-Bold"/>
                <a:ea typeface="Montserrat Ultra-Bold"/>
                <a:cs typeface="Montserrat Ultra-Bold"/>
                <a:sym typeface="Montserrat Ultra-Bold"/>
              </a:rPr>
              <a:t>Loyal Customers</a:t>
            </a:r>
            <a:r>
              <a:rPr lang="en-US" b="true" sz="1659" spc="33">
                <a:solidFill>
                  <a:srgbClr val="FFFFFF"/>
                </a:solidFill>
                <a:latin typeface="Montserrat Ultra-Bold"/>
                <a:ea typeface="Montserrat Ultra-Bold"/>
                <a:cs typeface="Montserrat Ultra-Bold"/>
                <a:sym typeface="Montserrat Ultra-Bold"/>
              </a:rPr>
              <a:t> : Pelanggan yang rutin bertransaksi meskipun dalam jumlah yang lebih rendah atau dalam jangka waktu yang lebih panjang.</a:t>
            </a:r>
          </a:p>
          <a:p>
            <a:pPr algn="l" marL="358308" indent="-179154" lvl="1">
              <a:lnSpc>
                <a:spcPts val="2157"/>
              </a:lnSpc>
              <a:buFont typeface="Arial"/>
              <a:buChar char="•"/>
            </a:pPr>
            <a:r>
              <a:rPr lang="en-US" b="true" sz="1659" spc="33">
                <a:solidFill>
                  <a:srgbClr val="40923A"/>
                </a:solidFill>
                <a:latin typeface="Montserrat Ultra-Bold"/>
                <a:ea typeface="Montserrat Ultra-Bold"/>
                <a:cs typeface="Montserrat Ultra-Bold"/>
                <a:sym typeface="Montserrat Ultra-Bold"/>
              </a:rPr>
              <a:t>Potential Loyalists </a:t>
            </a:r>
            <a:r>
              <a:rPr lang="en-US" b="true" sz="1659" spc="33">
                <a:solidFill>
                  <a:srgbClr val="FFFFFF"/>
                </a:solidFill>
                <a:latin typeface="Montserrat Ultra-Bold"/>
                <a:ea typeface="Montserrat Ultra-Bold"/>
                <a:cs typeface="Montserrat Ultra-Bold"/>
                <a:sym typeface="Montserrat Ultra-Bold"/>
              </a:rPr>
              <a:t>: Pelanggan yang menunjukkan peningkatan frekuensi pembelian dan berpotensi menjadi pelanggan tetap.</a:t>
            </a:r>
          </a:p>
          <a:p>
            <a:pPr algn="l" marL="358308" indent="-179154" lvl="1">
              <a:lnSpc>
                <a:spcPts val="2157"/>
              </a:lnSpc>
              <a:buFont typeface="Arial"/>
              <a:buChar char="•"/>
            </a:pPr>
            <a:r>
              <a:rPr lang="en-US" b="true" sz="1659" spc="33">
                <a:solidFill>
                  <a:srgbClr val="39739D"/>
                </a:solidFill>
                <a:latin typeface="Montserrat Ultra-Bold"/>
                <a:ea typeface="Montserrat Ultra-Bold"/>
                <a:cs typeface="Montserrat Ultra-Bold"/>
                <a:sym typeface="Montserrat Ultra-Bold"/>
              </a:rPr>
              <a:t>At Risk </a:t>
            </a:r>
            <a:r>
              <a:rPr lang="en-US" b="true" sz="1659" spc="33">
                <a:solidFill>
                  <a:srgbClr val="FFFFFF"/>
                </a:solidFill>
                <a:latin typeface="Montserrat Ultra-Bold"/>
                <a:ea typeface="Montserrat Ultra-Bold"/>
                <a:cs typeface="Montserrat Ultra-Bold"/>
                <a:sym typeface="Montserrat Ultra-Bold"/>
              </a:rPr>
              <a:t>: Pelanggan yang mengalami penurunan frekuensi dan nilai pembelian; berisiko menjadi tidak aktif.</a:t>
            </a:r>
          </a:p>
          <a:p>
            <a:pPr algn="l" marL="358308" indent="-179154" lvl="1">
              <a:lnSpc>
                <a:spcPts val="2157"/>
              </a:lnSpc>
              <a:buFont typeface="Arial"/>
              <a:buChar char="•"/>
            </a:pPr>
            <a:r>
              <a:rPr lang="en-US" b="true" sz="1659" spc="33">
                <a:solidFill>
                  <a:srgbClr val="D690AA"/>
                </a:solidFill>
                <a:latin typeface="Montserrat Ultra-Bold"/>
                <a:ea typeface="Montserrat Ultra-Bold"/>
                <a:cs typeface="Montserrat Ultra-Bold"/>
                <a:sym typeface="Montserrat Ultra-Bold"/>
              </a:rPr>
              <a:t>Lost </a:t>
            </a:r>
            <a:r>
              <a:rPr lang="en-US" b="true" sz="1659" spc="33">
                <a:solidFill>
                  <a:srgbClr val="FFFFFF"/>
                </a:solidFill>
                <a:latin typeface="Montserrat Ultra-Bold"/>
                <a:ea typeface="Montserrat Ultra-Bold"/>
                <a:cs typeface="Montserrat Ultra-Bold"/>
                <a:sym typeface="Montserrat Ultra-Bold"/>
              </a:rPr>
              <a:t>: Pelanggan yang sudah lama tidak bertransaksi dan cenderung tidak aktif.</a:t>
            </a:r>
          </a:p>
        </p:txBody>
      </p:sp>
      <p:sp>
        <p:nvSpPr>
          <p:cNvPr name="AutoShape 17" id="17"/>
          <p:cNvSpPr/>
          <p:nvPr/>
        </p:nvSpPr>
        <p:spPr>
          <a:xfrm rot="-1753206">
            <a:off x="1346904" y="9911004"/>
            <a:ext cx="25783492" cy="751991"/>
          </a:xfrm>
          <a:prstGeom prst="rect">
            <a:avLst/>
          </a:prstGeom>
          <a:solidFill>
            <a:srgbClr val="EF9D2A">
              <a:alpha val="41961"/>
            </a:srgbClr>
          </a:solid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1753206">
            <a:off x="-1113304" y="4354356"/>
            <a:ext cx="25783492" cy="9586163"/>
          </a:xfrm>
          <a:custGeom>
            <a:avLst/>
            <a:gdLst/>
            <a:ahLst/>
            <a:cxnLst/>
            <a:rect r="r" b="b" t="t" l="l"/>
            <a:pathLst>
              <a:path h="9586163" w="25783492">
                <a:moveTo>
                  <a:pt x="0" y="0"/>
                </a:moveTo>
                <a:lnTo>
                  <a:pt x="25783493" y="0"/>
                </a:lnTo>
                <a:lnTo>
                  <a:pt x="25783493" y="9586162"/>
                </a:lnTo>
                <a:lnTo>
                  <a:pt x="0" y="9586162"/>
                </a:lnTo>
                <a:lnTo>
                  <a:pt x="0" y="0"/>
                </a:lnTo>
                <a:close/>
              </a:path>
            </a:pathLst>
          </a:custGeom>
          <a:blipFill>
            <a:blip r:embed="rId2">
              <a:alphaModFix amt="26000"/>
            </a:blip>
            <a:stretch>
              <a:fillRect l="0" t="-12595" r="0" b="-12595"/>
            </a:stretch>
          </a:blipFill>
        </p:spPr>
      </p:sp>
      <p:sp>
        <p:nvSpPr>
          <p:cNvPr name="AutoShape 3" id="3"/>
          <p:cNvSpPr/>
          <p:nvPr/>
        </p:nvSpPr>
        <p:spPr>
          <a:xfrm rot="-8231889">
            <a:off x="-10109114" y="6176620"/>
            <a:ext cx="16230600" cy="10441156"/>
          </a:xfrm>
          <a:prstGeom prst="rect">
            <a:avLst/>
          </a:prstGeom>
          <a:solidFill>
            <a:srgbClr val="213559"/>
          </a:solidFill>
        </p:spPr>
      </p:sp>
      <p:sp>
        <p:nvSpPr>
          <p:cNvPr name="AutoShape 4" id="4"/>
          <p:cNvSpPr/>
          <p:nvPr/>
        </p:nvSpPr>
        <p:spPr>
          <a:xfrm rot="-8231889">
            <a:off x="-10507643" y="6538090"/>
            <a:ext cx="16230600" cy="10441156"/>
          </a:xfrm>
          <a:prstGeom prst="rect">
            <a:avLst/>
          </a:prstGeom>
          <a:solidFill>
            <a:srgbClr val="263F6B"/>
          </a:solidFill>
        </p:spPr>
      </p:sp>
      <p:sp>
        <p:nvSpPr>
          <p:cNvPr name="Freeform 5" id="5"/>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7452893" y="7316416"/>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30039" y="1733723"/>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rot="0">
            <a:off x="1827653" y="2945296"/>
            <a:ext cx="1386321" cy="0"/>
          </a:xfrm>
          <a:prstGeom prst="line">
            <a:avLst/>
          </a:prstGeom>
          <a:ln cap="flat" w="76200">
            <a:solidFill>
              <a:srgbClr val="263F6B"/>
            </a:solidFill>
            <a:prstDash val="solid"/>
            <a:headEnd type="none" len="sm" w="sm"/>
            <a:tailEnd type="none" len="sm" w="sm"/>
          </a:ln>
        </p:spPr>
      </p:sp>
      <p:sp>
        <p:nvSpPr>
          <p:cNvPr name="Freeform 9" id="9"/>
          <p:cNvSpPr/>
          <p:nvPr/>
        </p:nvSpPr>
        <p:spPr>
          <a:xfrm flipH="false" flipV="false" rot="0">
            <a:off x="12669958" y="7781932"/>
            <a:ext cx="4589342" cy="1644514"/>
          </a:xfrm>
          <a:custGeom>
            <a:avLst/>
            <a:gdLst/>
            <a:ahLst/>
            <a:cxnLst/>
            <a:rect r="r" b="b" t="t" l="l"/>
            <a:pathLst>
              <a:path h="1644514" w="4589342">
                <a:moveTo>
                  <a:pt x="0" y="0"/>
                </a:moveTo>
                <a:lnTo>
                  <a:pt x="4589342" y="0"/>
                </a:lnTo>
                <a:lnTo>
                  <a:pt x="4589342" y="1644514"/>
                </a:lnTo>
                <a:lnTo>
                  <a:pt x="0" y="1644514"/>
                </a:lnTo>
                <a:lnTo>
                  <a:pt x="0" y="0"/>
                </a:lnTo>
                <a:close/>
              </a:path>
            </a:pathLst>
          </a:custGeom>
          <a:blipFill>
            <a:blip r:embed="rId7"/>
            <a:stretch>
              <a:fillRect l="0" t="0" r="0" b="0"/>
            </a:stretch>
          </a:blipFill>
        </p:spPr>
      </p:sp>
      <p:sp>
        <p:nvSpPr>
          <p:cNvPr name="TextBox 10" id="10"/>
          <p:cNvSpPr txBox="true"/>
          <p:nvPr/>
        </p:nvSpPr>
        <p:spPr>
          <a:xfrm rot="0">
            <a:off x="1646403" y="3517895"/>
            <a:ext cx="8062210" cy="3682003"/>
          </a:xfrm>
          <a:prstGeom prst="rect">
            <a:avLst/>
          </a:prstGeom>
        </p:spPr>
        <p:txBody>
          <a:bodyPr anchor="t" rtlCol="false" tIns="0" lIns="0" bIns="0" rIns="0">
            <a:spAutoFit/>
          </a:bodyPr>
          <a:lstStyle/>
          <a:p>
            <a:pPr algn="l">
              <a:lnSpc>
                <a:spcPts val="4865"/>
              </a:lnSpc>
            </a:pPr>
            <a:r>
              <a:rPr lang="en-US" b="true" sz="4964" i="true" spc="-292">
                <a:solidFill>
                  <a:srgbClr val="263F6B"/>
                </a:solidFill>
                <a:latin typeface="Montserrat Ultra-Bold Italics"/>
                <a:ea typeface="Montserrat Ultra-Bold Italics"/>
                <a:cs typeface="Montserrat Ultra-Bold Italics"/>
                <a:sym typeface="Montserrat Ultra-Bold Italics"/>
              </a:rPr>
              <a:t>3. BAGAIMANA PERUSAHAAN DAPAT MENINGKATKAN KINERJA PASAR DI SUBREGION DENGAN MARGIN NEGATIF?</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2878335">
            <a:off x="-441769" y="-2928766"/>
            <a:ext cx="2229354" cy="7513697"/>
            <a:chOff x="0" y="0"/>
            <a:chExt cx="587155" cy="1978916"/>
          </a:xfrm>
        </p:grpSpPr>
        <p:sp>
          <p:nvSpPr>
            <p:cNvPr name="Freeform 3" id="3"/>
            <p:cNvSpPr/>
            <p:nvPr/>
          </p:nvSpPr>
          <p:spPr>
            <a:xfrm flipH="false" flipV="false" rot="0">
              <a:off x="0" y="0"/>
              <a:ext cx="587155" cy="1978916"/>
            </a:xfrm>
            <a:custGeom>
              <a:avLst/>
              <a:gdLst/>
              <a:ahLst/>
              <a:cxnLst/>
              <a:rect r="r" b="b" t="t" l="l"/>
              <a:pathLst>
                <a:path h="1978916" w="587155">
                  <a:moveTo>
                    <a:pt x="0" y="0"/>
                  </a:moveTo>
                  <a:lnTo>
                    <a:pt x="587155" y="0"/>
                  </a:lnTo>
                  <a:lnTo>
                    <a:pt x="587155" y="1978916"/>
                  </a:lnTo>
                  <a:lnTo>
                    <a:pt x="0" y="1978916"/>
                  </a:lnTo>
                  <a:close/>
                </a:path>
              </a:pathLst>
            </a:custGeom>
            <a:solidFill>
              <a:srgbClr val="1C395E"/>
            </a:solidFill>
          </p:spPr>
        </p:sp>
        <p:sp>
          <p:nvSpPr>
            <p:cNvPr name="TextBox 4" id="4"/>
            <p:cNvSpPr txBox="true"/>
            <p:nvPr/>
          </p:nvSpPr>
          <p:spPr>
            <a:xfrm>
              <a:off x="0" y="-19050"/>
              <a:ext cx="587155" cy="1997966"/>
            </a:xfrm>
            <a:prstGeom prst="rect">
              <a:avLst/>
            </a:prstGeom>
          </p:spPr>
          <p:txBody>
            <a:bodyPr anchor="ctr" rtlCol="false" tIns="50800" lIns="50800" bIns="50800" rIns="50800"/>
            <a:lstStyle/>
            <a:p>
              <a:pPr algn="ctr">
                <a:lnSpc>
                  <a:spcPts val="3250"/>
                </a:lnSpc>
              </a:pPr>
            </a:p>
          </p:txBody>
        </p:sp>
      </p:grpSp>
      <p:grpSp>
        <p:nvGrpSpPr>
          <p:cNvPr name="Group 5" id="5"/>
          <p:cNvGrpSpPr/>
          <p:nvPr/>
        </p:nvGrpSpPr>
        <p:grpSpPr>
          <a:xfrm rot="2700000">
            <a:off x="13866132" y="3254771"/>
            <a:ext cx="5816676" cy="11056701"/>
            <a:chOff x="0" y="0"/>
            <a:chExt cx="1531964" cy="2912053"/>
          </a:xfrm>
        </p:grpSpPr>
        <p:sp>
          <p:nvSpPr>
            <p:cNvPr name="Freeform 6" id="6"/>
            <p:cNvSpPr/>
            <p:nvPr/>
          </p:nvSpPr>
          <p:spPr>
            <a:xfrm flipH="false" flipV="false" rot="0">
              <a:off x="0" y="0"/>
              <a:ext cx="1531964" cy="2912053"/>
            </a:xfrm>
            <a:custGeom>
              <a:avLst/>
              <a:gdLst/>
              <a:ahLst/>
              <a:cxnLst/>
              <a:rect r="r" b="b" t="t" l="l"/>
              <a:pathLst>
                <a:path h="2912053" w="1531964">
                  <a:moveTo>
                    <a:pt x="0" y="0"/>
                  </a:moveTo>
                  <a:lnTo>
                    <a:pt x="1531964" y="0"/>
                  </a:lnTo>
                  <a:lnTo>
                    <a:pt x="1531964" y="2912053"/>
                  </a:lnTo>
                  <a:lnTo>
                    <a:pt x="0" y="2912053"/>
                  </a:lnTo>
                  <a:close/>
                </a:path>
              </a:pathLst>
            </a:custGeom>
            <a:solidFill>
              <a:srgbClr val="1C395E"/>
            </a:solidFill>
          </p:spPr>
        </p:sp>
        <p:sp>
          <p:nvSpPr>
            <p:cNvPr name="TextBox 7" id="7"/>
            <p:cNvSpPr txBox="true"/>
            <p:nvPr/>
          </p:nvSpPr>
          <p:spPr>
            <a:xfrm>
              <a:off x="0" y="-19050"/>
              <a:ext cx="1531964" cy="2931103"/>
            </a:xfrm>
            <a:prstGeom prst="rect">
              <a:avLst/>
            </a:prstGeom>
          </p:spPr>
          <p:txBody>
            <a:bodyPr anchor="ctr" rtlCol="false" tIns="50800" lIns="50800" bIns="50800" rIns="50800"/>
            <a:lstStyle/>
            <a:p>
              <a:pPr algn="ctr">
                <a:lnSpc>
                  <a:spcPts val="3250"/>
                </a:lnSpc>
              </a:pPr>
            </a:p>
          </p:txBody>
        </p:sp>
      </p:grpSp>
      <p:sp>
        <p:nvSpPr>
          <p:cNvPr name="Freeform 8" id="8"/>
          <p:cNvSpPr/>
          <p:nvPr/>
        </p:nvSpPr>
        <p:spPr>
          <a:xfrm flipH="false" flipV="false" rot="0">
            <a:off x="16558333" y="9209141"/>
            <a:ext cx="1401933" cy="911480"/>
          </a:xfrm>
          <a:custGeom>
            <a:avLst/>
            <a:gdLst/>
            <a:ahLst/>
            <a:cxnLst/>
            <a:rect r="r" b="b" t="t" l="l"/>
            <a:pathLst>
              <a:path h="911480" w="1401933">
                <a:moveTo>
                  <a:pt x="0" y="0"/>
                </a:moveTo>
                <a:lnTo>
                  <a:pt x="1401934" y="0"/>
                </a:lnTo>
                <a:lnTo>
                  <a:pt x="1401934" y="911480"/>
                </a:lnTo>
                <a:lnTo>
                  <a:pt x="0" y="911480"/>
                </a:lnTo>
                <a:lnTo>
                  <a:pt x="0" y="0"/>
                </a:lnTo>
                <a:close/>
              </a:path>
            </a:pathLst>
          </a:custGeom>
          <a:blipFill>
            <a:blip r:embed="rId2"/>
            <a:stretch>
              <a:fillRect l="0" t="0" r="0" b="0"/>
            </a:stretch>
          </a:blipFill>
        </p:spPr>
      </p:sp>
      <p:sp>
        <p:nvSpPr>
          <p:cNvPr name="Freeform 9" id="9"/>
          <p:cNvSpPr/>
          <p:nvPr/>
        </p:nvSpPr>
        <p:spPr>
          <a:xfrm flipH="false" flipV="false" rot="0">
            <a:off x="672908" y="573580"/>
            <a:ext cx="8283968" cy="4086011"/>
          </a:xfrm>
          <a:custGeom>
            <a:avLst/>
            <a:gdLst/>
            <a:ahLst/>
            <a:cxnLst/>
            <a:rect r="r" b="b" t="t" l="l"/>
            <a:pathLst>
              <a:path h="4086011" w="8283968">
                <a:moveTo>
                  <a:pt x="0" y="0"/>
                </a:moveTo>
                <a:lnTo>
                  <a:pt x="8283968" y="0"/>
                </a:lnTo>
                <a:lnTo>
                  <a:pt x="8283968" y="4086011"/>
                </a:lnTo>
                <a:lnTo>
                  <a:pt x="0" y="4086011"/>
                </a:lnTo>
                <a:lnTo>
                  <a:pt x="0" y="0"/>
                </a:lnTo>
                <a:close/>
              </a:path>
            </a:pathLst>
          </a:custGeom>
          <a:blipFill>
            <a:blip r:embed="rId3"/>
            <a:stretch>
              <a:fillRect l="0" t="0" r="0" b="0"/>
            </a:stretch>
          </a:blipFill>
        </p:spPr>
      </p:sp>
      <p:sp>
        <p:nvSpPr>
          <p:cNvPr name="Freeform 10" id="10"/>
          <p:cNvSpPr/>
          <p:nvPr/>
        </p:nvSpPr>
        <p:spPr>
          <a:xfrm flipH="false" flipV="false" rot="0">
            <a:off x="672908" y="5143500"/>
            <a:ext cx="8242669" cy="4065641"/>
          </a:xfrm>
          <a:custGeom>
            <a:avLst/>
            <a:gdLst/>
            <a:ahLst/>
            <a:cxnLst/>
            <a:rect r="r" b="b" t="t" l="l"/>
            <a:pathLst>
              <a:path h="4065641" w="8242669">
                <a:moveTo>
                  <a:pt x="0" y="0"/>
                </a:moveTo>
                <a:lnTo>
                  <a:pt x="8242669" y="0"/>
                </a:lnTo>
                <a:lnTo>
                  <a:pt x="8242669" y="4065641"/>
                </a:lnTo>
                <a:lnTo>
                  <a:pt x="0" y="4065641"/>
                </a:lnTo>
                <a:lnTo>
                  <a:pt x="0" y="0"/>
                </a:lnTo>
                <a:close/>
              </a:path>
            </a:pathLst>
          </a:custGeom>
          <a:blipFill>
            <a:blip r:embed="rId4"/>
            <a:stretch>
              <a:fillRect l="0" t="0" r="0" b="0"/>
            </a:stretch>
          </a:blipFill>
        </p:spPr>
      </p:sp>
      <p:sp>
        <p:nvSpPr>
          <p:cNvPr name="Freeform 11" id="11"/>
          <p:cNvSpPr/>
          <p:nvPr/>
        </p:nvSpPr>
        <p:spPr>
          <a:xfrm flipH="false" flipV="false" rot="0">
            <a:off x="9461858" y="649861"/>
            <a:ext cx="8129315" cy="4009730"/>
          </a:xfrm>
          <a:custGeom>
            <a:avLst/>
            <a:gdLst/>
            <a:ahLst/>
            <a:cxnLst/>
            <a:rect r="r" b="b" t="t" l="l"/>
            <a:pathLst>
              <a:path h="4009730" w="8129315">
                <a:moveTo>
                  <a:pt x="0" y="0"/>
                </a:moveTo>
                <a:lnTo>
                  <a:pt x="8129315" y="0"/>
                </a:lnTo>
                <a:lnTo>
                  <a:pt x="8129315" y="4009730"/>
                </a:lnTo>
                <a:lnTo>
                  <a:pt x="0" y="4009730"/>
                </a:lnTo>
                <a:lnTo>
                  <a:pt x="0" y="0"/>
                </a:lnTo>
                <a:close/>
              </a:path>
            </a:pathLst>
          </a:custGeom>
          <a:blipFill>
            <a:blip r:embed="rId5"/>
            <a:stretch>
              <a:fillRect l="0" t="0" r="0" b="0"/>
            </a:stretch>
          </a:blipFill>
        </p:spPr>
      </p:sp>
      <p:sp>
        <p:nvSpPr>
          <p:cNvPr name="Freeform 12" id="12"/>
          <p:cNvSpPr/>
          <p:nvPr/>
        </p:nvSpPr>
        <p:spPr>
          <a:xfrm flipH="false" flipV="false" rot="0">
            <a:off x="9461858" y="5143500"/>
            <a:ext cx="8129315" cy="4009730"/>
          </a:xfrm>
          <a:custGeom>
            <a:avLst/>
            <a:gdLst/>
            <a:ahLst/>
            <a:cxnLst/>
            <a:rect r="r" b="b" t="t" l="l"/>
            <a:pathLst>
              <a:path h="4009730" w="8129315">
                <a:moveTo>
                  <a:pt x="0" y="0"/>
                </a:moveTo>
                <a:lnTo>
                  <a:pt x="8129315" y="0"/>
                </a:lnTo>
                <a:lnTo>
                  <a:pt x="8129315" y="4009730"/>
                </a:lnTo>
                <a:lnTo>
                  <a:pt x="0" y="4009730"/>
                </a:lnTo>
                <a:lnTo>
                  <a:pt x="0" y="0"/>
                </a:lnTo>
                <a:close/>
              </a:path>
            </a:pathLst>
          </a:custGeom>
          <a:blipFill>
            <a:blip r:embed="rId6"/>
            <a:stretch>
              <a:fillRect l="0" t="0" r="0" b="0"/>
            </a:stretch>
          </a:blipFill>
        </p:spPr>
      </p:sp>
      <p:sp>
        <p:nvSpPr>
          <p:cNvPr name="Freeform 13" id="13"/>
          <p:cNvSpPr/>
          <p:nvPr/>
        </p:nvSpPr>
        <p:spPr>
          <a:xfrm flipH="false" flipV="false" rot="0">
            <a:off x="7625362" y="3027319"/>
            <a:ext cx="728682" cy="704089"/>
          </a:xfrm>
          <a:custGeom>
            <a:avLst/>
            <a:gdLst/>
            <a:ahLst/>
            <a:cxnLst/>
            <a:rect r="r" b="b" t="t" l="l"/>
            <a:pathLst>
              <a:path h="704089" w="728682">
                <a:moveTo>
                  <a:pt x="0" y="0"/>
                </a:moveTo>
                <a:lnTo>
                  <a:pt x="728682" y="0"/>
                </a:lnTo>
                <a:lnTo>
                  <a:pt x="728682" y="704089"/>
                </a:lnTo>
                <a:lnTo>
                  <a:pt x="0" y="7040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6128164" y="3027319"/>
            <a:ext cx="666344" cy="643855"/>
          </a:xfrm>
          <a:custGeom>
            <a:avLst/>
            <a:gdLst/>
            <a:ahLst/>
            <a:cxnLst/>
            <a:rect r="r" b="b" t="t" l="l"/>
            <a:pathLst>
              <a:path h="643855" w="666344">
                <a:moveTo>
                  <a:pt x="0" y="0"/>
                </a:moveTo>
                <a:lnTo>
                  <a:pt x="666345" y="0"/>
                </a:lnTo>
                <a:lnTo>
                  <a:pt x="666345" y="643855"/>
                </a:lnTo>
                <a:lnTo>
                  <a:pt x="0" y="6438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7595320" y="7413310"/>
            <a:ext cx="732573" cy="707849"/>
          </a:xfrm>
          <a:custGeom>
            <a:avLst/>
            <a:gdLst/>
            <a:ahLst/>
            <a:cxnLst/>
            <a:rect r="r" b="b" t="t" l="l"/>
            <a:pathLst>
              <a:path h="707849" w="732573">
                <a:moveTo>
                  <a:pt x="0" y="0"/>
                </a:moveTo>
                <a:lnTo>
                  <a:pt x="732573" y="0"/>
                </a:lnTo>
                <a:lnTo>
                  <a:pt x="732573" y="707849"/>
                </a:lnTo>
                <a:lnTo>
                  <a:pt x="0" y="7078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6205122" y="7438579"/>
            <a:ext cx="706422" cy="682580"/>
          </a:xfrm>
          <a:custGeom>
            <a:avLst/>
            <a:gdLst/>
            <a:ahLst/>
            <a:cxnLst/>
            <a:rect r="r" b="b" t="t" l="l"/>
            <a:pathLst>
              <a:path h="682580" w="706422">
                <a:moveTo>
                  <a:pt x="0" y="0"/>
                </a:moveTo>
                <a:lnTo>
                  <a:pt x="706423" y="0"/>
                </a:lnTo>
                <a:lnTo>
                  <a:pt x="706423" y="682580"/>
                </a:lnTo>
                <a:lnTo>
                  <a:pt x="0" y="6825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75265" y="-3442115"/>
            <a:ext cx="29148745" cy="22237693"/>
            <a:chOff x="0" y="0"/>
            <a:chExt cx="38864993" cy="29650257"/>
          </a:xfrm>
        </p:grpSpPr>
        <p:sp>
          <p:nvSpPr>
            <p:cNvPr name="AutoShape 3" id="3"/>
            <p:cNvSpPr/>
            <p:nvPr/>
          </p:nvSpPr>
          <p:spPr>
            <a:xfrm rot="-1753206">
              <a:off x="1473212" y="8171763"/>
              <a:ext cx="34377989" cy="12781550"/>
            </a:xfrm>
            <a:prstGeom prst="rect">
              <a:avLst/>
            </a:prstGeom>
            <a:solidFill>
              <a:srgbClr val="1C395E">
                <a:alpha val="41961"/>
              </a:srgbClr>
            </a:solidFill>
          </p:spPr>
        </p:sp>
        <p:sp>
          <p:nvSpPr>
            <p:cNvPr name="AutoShape 4" id="4"/>
            <p:cNvSpPr/>
            <p:nvPr/>
          </p:nvSpPr>
          <p:spPr>
            <a:xfrm rot="-1753206">
              <a:off x="5839564" y="18056917"/>
              <a:ext cx="34377989" cy="3419843"/>
            </a:xfrm>
            <a:prstGeom prst="rect">
              <a:avLst/>
            </a:prstGeom>
            <a:solidFill>
              <a:srgbClr val="1C395E">
                <a:alpha val="41961"/>
              </a:srgbClr>
            </a:solidFill>
          </p:spPr>
        </p:sp>
        <p:sp>
          <p:nvSpPr>
            <p:cNvPr name="AutoShape 5" id="5"/>
            <p:cNvSpPr/>
            <p:nvPr/>
          </p:nvSpPr>
          <p:spPr>
            <a:xfrm rot="-1753206">
              <a:off x="-1674738" y="8257479"/>
              <a:ext cx="34377989" cy="2099895"/>
            </a:xfrm>
            <a:prstGeom prst="rect">
              <a:avLst/>
            </a:prstGeom>
            <a:solidFill>
              <a:srgbClr val="1C395E">
                <a:alpha val="41961"/>
              </a:srgbClr>
            </a:solidFill>
          </p:spPr>
        </p:sp>
      </p:grpSp>
      <p:sp>
        <p:nvSpPr>
          <p:cNvPr name="Freeform 6" id="6"/>
          <p:cNvSpPr/>
          <p:nvPr/>
        </p:nvSpPr>
        <p:spPr>
          <a:xfrm flipH="false" flipV="false" rot="0">
            <a:off x="15938778" y="359892"/>
            <a:ext cx="2057366" cy="1337617"/>
          </a:xfrm>
          <a:custGeom>
            <a:avLst/>
            <a:gdLst/>
            <a:ahLst/>
            <a:cxnLst/>
            <a:rect r="r" b="b" t="t" l="l"/>
            <a:pathLst>
              <a:path h="1337617" w="2057366">
                <a:moveTo>
                  <a:pt x="0" y="0"/>
                </a:moveTo>
                <a:lnTo>
                  <a:pt x="2057366" y="0"/>
                </a:lnTo>
                <a:lnTo>
                  <a:pt x="2057366" y="1337616"/>
                </a:lnTo>
                <a:lnTo>
                  <a:pt x="0" y="1337616"/>
                </a:lnTo>
                <a:lnTo>
                  <a:pt x="0" y="0"/>
                </a:lnTo>
                <a:close/>
              </a:path>
            </a:pathLst>
          </a:custGeom>
          <a:blipFill>
            <a:blip r:embed="rId3"/>
            <a:stretch>
              <a:fillRect l="0" t="0" r="0" b="0"/>
            </a:stretch>
          </a:blipFill>
        </p:spPr>
      </p:sp>
      <p:sp>
        <p:nvSpPr>
          <p:cNvPr name="Freeform 7" id="7"/>
          <p:cNvSpPr/>
          <p:nvPr/>
        </p:nvSpPr>
        <p:spPr>
          <a:xfrm flipH="false" flipV="false" rot="0">
            <a:off x="223652" y="359892"/>
            <a:ext cx="8920348" cy="4572406"/>
          </a:xfrm>
          <a:custGeom>
            <a:avLst/>
            <a:gdLst/>
            <a:ahLst/>
            <a:cxnLst/>
            <a:rect r="r" b="b" t="t" l="l"/>
            <a:pathLst>
              <a:path h="4572406" w="8920348">
                <a:moveTo>
                  <a:pt x="0" y="0"/>
                </a:moveTo>
                <a:lnTo>
                  <a:pt x="8920348" y="0"/>
                </a:lnTo>
                <a:lnTo>
                  <a:pt x="8920348" y="4572406"/>
                </a:lnTo>
                <a:lnTo>
                  <a:pt x="0" y="4572406"/>
                </a:lnTo>
                <a:lnTo>
                  <a:pt x="0" y="0"/>
                </a:lnTo>
                <a:close/>
              </a:path>
            </a:pathLst>
          </a:custGeom>
          <a:blipFill>
            <a:blip r:embed="rId4"/>
            <a:stretch>
              <a:fillRect l="0" t="0" r="0" b="0"/>
            </a:stretch>
          </a:blipFill>
        </p:spPr>
      </p:sp>
      <p:sp>
        <p:nvSpPr>
          <p:cNvPr name="Freeform 8" id="8"/>
          <p:cNvSpPr/>
          <p:nvPr/>
        </p:nvSpPr>
        <p:spPr>
          <a:xfrm flipH="false" flipV="false" rot="0">
            <a:off x="7265801" y="4932298"/>
            <a:ext cx="10730343" cy="5005673"/>
          </a:xfrm>
          <a:custGeom>
            <a:avLst/>
            <a:gdLst/>
            <a:ahLst/>
            <a:cxnLst/>
            <a:rect r="r" b="b" t="t" l="l"/>
            <a:pathLst>
              <a:path h="5005673" w="10730343">
                <a:moveTo>
                  <a:pt x="0" y="0"/>
                </a:moveTo>
                <a:lnTo>
                  <a:pt x="10730343" y="0"/>
                </a:lnTo>
                <a:lnTo>
                  <a:pt x="10730343" y="5005673"/>
                </a:lnTo>
                <a:lnTo>
                  <a:pt x="0" y="5005673"/>
                </a:lnTo>
                <a:lnTo>
                  <a:pt x="0" y="0"/>
                </a:lnTo>
                <a:close/>
              </a:path>
            </a:pathLst>
          </a:custGeom>
          <a:blipFill>
            <a:blip r:embed="rId5"/>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75265" y="-3442115"/>
            <a:ext cx="29148745" cy="22237693"/>
            <a:chOff x="0" y="0"/>
            <a:chExt cx="38864993" cy="29650257"/>
          </a:xfrm>
        </p:grpSpPr>
        <p:sp>
          <p:nvSpPr>
            <p:cNvPr name="AutoShape 3" id="3"/>
            <p:cNvSpPr/>
            <p:nvPr/>
          </p:nvSpPr>
          <p:spPr>
            <a:xfrm rot="-1753206">
              <a:off x="1473212" y="8171763"/>
              <a:ext cx="34377989" cy="12781550"/>
            </a:xfrm>
            <a:prstGeom prst="rect">
              <a:avLst/>
            </a:prstGeom>
            <a:solidFill>
              <a:srgbClr val="2C2F6F">
                <a:alpha val="41961"/>
              </a:srgbClr>
            </a:solidFill>
          </p:spPr>
        </p:sp>
        <p:sp>
          <p:nvSpPr>
            <p:cNvPr name="AutoShape 4" id="4"/>
            <p:cNvSpPr/>
            <p:nvPr/>
          </p:nvSpPr>
          <p:spPr>
            <a:xfrm rot="-1753206">
              <a:off x="5839564" y="18056917"/>
              <a:ext cx="34377989" cy="3419843"/>
            </a:xfrm>
            <a:prstGeom prst="rect">
              <a:avLst/>
            </a:prstGeom>
            <a:solidFill>
              <a:srgbClr val="1C395E">
                <a:alpha val="41961"/>
              </a:srgbClr>
            </a:solidFill>
          </p:spPr>
        </p:sp>
        <p:sp>
          <p:nvSpPr>
            <p:cNvPr name="AutoShape 5" id="5"/>
            <p:cNvSpPr/>
            <p:nvPr/>
          </p:nvSpPr>
          <p:spPr>
            <a:xfrm rot="-1753206">
              <a:off x="-1674738" y="8257479"/>
              <a:ext cx="34377989" cy="2099895"/>
            </a:xfrm>
            <a:prstGeom prst="rect">
              <a:avLst/>
            </a:prstGeom>
            <a:solidFill>
              <a:srgbClr val="1C395E">
                <a:alpha val="41961"/>
              </a:srgbClr>
            </a:solidFill>
          </p:spPr>
        </p:sp>
      </p:grpSp>
      <p:sp>
        <p:nvSpPr>
          <p:cNvPr name="Freeform 6" id="6"/>
          <p:cNvSpPr/>
          <p:nvPr/>
        </p:nvSpPr>
        <p:spPr>
          <a:xfrm flipH="false" flipV="false" rot="0">
            <a:off x="15938778" y="359892"/>
            <a:ext cx="2057366" cy="1337617"/>
          </a:xfrm>
          <a:custGeom>
            <a:avLst/>
            <a:gdLst/>
            <a:ahLst/>
            <a:cxnLst/>
            <a:rect r="r" b="b" t="t" l="l"/>
            <a:pathLst>
              <a:path h="1337617" w="2057366">
                <a:moveTo>
                  <a:pt x="0" y="0"/>
                </a:moveTo>
                <a:lnTo>
                  <a:pt x="2057366" y="0"/>
                </a:lnTo>
                <a:lnTo>
                  <a:pt x="2057366" y="1337616"/>
                </a:lnTo>
                <a:lnTo>
                  <a:pt x="0" y="1337616"/>
                </a:lnTo>
                <a:lnTo>
                  <a:pt x="0" y="0"/>
                </a:lnTo>
                <a:close/>
              </a:path>
            </a:pathLst>
          </a:custGeom>
          <a:blipFill>
            <a:blip r:embed="rId3"/>
            <a:stretch>
              <a:fillRect l="0" t="0" r="0" b="0"/>
            </a:stretch>
          </a:blipFill>
        </p:spPr>
      </p:sp>
      <p:sp>
        <p:nvSpPr>
          <p:cNvPr name="Freeform 7" id="7"/>
          <p:cNvSpPr/>
          <p:nvPr/>
        </p:nvSpPr>
        <p:spPr>
          <a:xfrm flipH="false" flipV="false" rot="0">
            <a:off x="1371600" y="359892"/>
            <a:ext cx="12107346" cy="6007383"/>
          </a:xfrm>
          <a:custGeom>
            <a:avLst/>
            <a:gdLst/>
            <a:ahLst/>
            <a:cxnLst/>
            <a:rect r="r" b="b" t="t" l="l"/>
            <a:pathLst>
              <a:path h="6007383" w="12107346">
                <a:moveTo>
                  <a:pt x="0" y="0"/>
                </a:moveTo>
                <a:lnTo>
                  <a:pt x="12107346" y="0"/>
                </a:lnTo>
                <a:lnTo>
                  <a:pt x="12107346" y="6007383"/>
                </a:lnTo>
                <a:lnTo>
                  <a:pt x="0" y="6007383"/>
                </a:lnTo>
                <a:lnTo>
                  <a:pt x="0" y="0"/>
                </a:lnTo>
                <a:close/>
              </a:path>
            </a:pathLst>
          </a:custGeom>
          <a:blipFill>
            <a:blip r:embed="rId4"/>
            <a:stretch>
              <a:fillRect l="0" t="0" r="0" b="0"/>
            </a:stretch>
          </a:blipFill>
        </p:spPr>
      </p:sp>
      <p:sp>
        <p:nvSpPr>
          <p:cNvPr name="TextBox 8" id="8"/>
          <p:cNvSpPr txBox="true"/>
          <p:nvPr/>
        </p:nvSpPr>
        <p:spPr>
          <a:xfrm rot="0">
            <a:off x="1028700" y="6954660"/>
            <a:ext cx="14228869" cy="2303640"/>
          </a:xfrm>
          <a:prstGeom prst="rect">
            <a:avLst/>
          </a:prstGeom>
        </p:spPr>
        <p:txBody>
          <a:bodyPr anchor="t" rtlCol="false" tIns="0" lIns="0" bIns="0" rIns="0">
            <a:spAutoFit/>
          </a:bodyPr>
          <a:lstStyle/>
          <a:p>
            <a:pPr algn="l">
              <a:lnSpc>
                <a:spcPts val="2094"/>
              </a:lnSpc>
              <a:spcBef>
                <a:spcPct val="0"/>
              </a:spcBef>
            </a:pPr>
            <a:r>
              <a:rPr lang="en-US" b="true" sz="1611" spc="32">
                <a:solidFill>
                  <a:srgbClr val="131212"/>
                </a:solidFill>
                <a:latin typeface="Montserrat Ultra-Bold"/>
                <a:ea typeface="Montserrat Ultra-Bold"/>
                <a:cs typeface="Montserrat Ultra-Bold"/>
                <a:sym typeface="Montserrat Ultra-Bold"/>
              </a:rPr>
              <a:t>Subregion ANZ (Australia &amp; New Zealand) dan JAPN (Japan) mengalami profit margin negatif karena beberapa faktor utama:</a:t>
            </a:r>
          </a:p>
          <a:p>
            <a:pPr algn="l" marL="347825" indent="-173912" lvl="1">
              <a:lnSpc>
                <a:spcPts val="2094"/>
              </a:lnSpc>
              <a:buFont typeface="Arial"/>
              <a:buChar char="•"/>
            </a:pPr>
            <a:r>
              <a:rPr lang="en-US" b="true" sz="1611" spc="32">
                <a:solidFill>
                  <a:srgbClr val="131212"/>
                </a:solidFill>
                <a:latin typeface="Montserrat Ultra-Bold"/>
                <a:ea typeface="Montserrat Ultra-Bold"/>
                <a:cs typeface="Montserrat Ultra-Bold"/>
                <a:sym typeface="Montserrat Ultra-Bold"/>
              </a:rPr>
              <a:t>&gt; </a:t>
            </a:r>
            <a:r>
              <a:rPr lang="en-US" b="true" sz="1611" spc="32">
                <a:solidFill>
                  <a:srgbClr val="131212"/>
                </a:solidFill>
                <a:latin typeface="Montserrat Ultra-Bold"/>
                <a:ea typeface="Montserrat Ultra-Bold"/>
                <a:cs typeface="Montserrat Ultra-Bold"/>
                <a:sym typeface="Montserrat Ultra-Bold"/>
              </a:rPr>
              <a:t>Harga dan Diskon: Diskon besar dan strategi harga yang kurang optimal telah mengurangi margin keuntungan meskipun ada penjualan yang signifikan.</a:t>
            </a:r>
          </a:p>
          <a:p>
            <a:pPr algn="l">
              <a:lnSpc>
                <a:spcPts val="2094"/>
              </a:lnSpc>
            </a:pPr>
          </a:p>
          <a:p>
            <a:pPr algn="l" marL="347825" indent="-173912" lvl="1">
              <a:lnSpc>
                <a:spcPts val="2094"/>
              </a:lnSpc>
              <a:buFont typeface="Arial"/>
              <a:buChar char="•"/>
            </a:pPr>
            <a:r>
              <a:rPr lang="en-US" b="true" sz="1611" spc="32">
                <a:solidFill>
                  <a:srgbClr val="131212"/>
                </a:solidFill>
                <a:latin typeface="Montserrat Ultra-Bold"/>
                <a:ea typeface="Montserrat Ultra-Bold"/>
                <a:cs typeface="Montserrat Ultra-Bold"/>
                <a:sym typeface="Montserrat Ultra-Bold"/>
              </a:rPr>
              <a:t>&gt; </a:t>
            </a:r>
            <a:r>
              <a:rPr lang="en-US" b="true" sz="1611" spc="32">
                <a:solidFill>
                  <a:srgbClr val="131212"/>
                </a:solidFill>
                <a:latin typeface="Montserrat Ultra-Bold"/>
                <a:ea typeface="Montserrat Ultra-Bold"/>
                <a:cs typeface="Montserrat Ultra-Bold"/>
                <a:sym typeface="Montserrat Ultra-Bold"/>
              </a:rPr>
              <a:t>Biaya Operasional Tinggi: Tingginya biaya operasional di wilayah ini, termasuk biaya logistik, pemasaran, dan dukungan pelanggan, memungkinkan berkontribusi pada kerugian.</a:t>
            </a:r>
          </a:p>
          <a:p>
            <a:pPr algn="l">
              <a:lnSpc>
                <a:spcPts val="2094"/>
              </a:lnSpc>
            </a:pPr>
          </a:p>
          <a:p>
            <a:pPr algn="l" marL="347825" indent="-173912" lvl="1">
              <a:lnSpc>
                <a:spcPts val="2094"/>
              </a:lnSpc>
              <a:buFont typeface="Arial"/>
              <a:buChar char="•"/>
            </a:pPr>
            <a:r>
              <a:rPr lang="en-US" b="true" sz="1611" spc="32">
                <a:solidFill>
                  <a:srgbClr val="131212"/>
                </a:solidFill>
                <a:latin typeface="Montserrat Ultra-Bold"/>
                <a:ea typeface="Montserrat Ultra-Bold"/>
                <a:cs typeface="Montserrat Ultra-Bold"/>
                <a:sym typeface="Montserrat Ultra-Bold"/>
              </a:rPr>
              <a:t>&gt; </a:t>
            </a:r>
            <a:r>
              <a:rPr lang="en-US" b="true" sz="1611" spc="32">
                <a:solidFill>
                  <a:srgbClr val="131212"/>
                </a:solidFill>
                <a:latin typeface="Montserrat Ultra-Bold"/>
                <a:ea typeface="Montserrat Ultra-Bold"/>
                <a:cs typeface="Montserrat Ultra-Bold"/>
                <a:sym typeface="Montserrat Ultra-Bold"/>
              </a:rPr>
              <a:t>Pengaruh Kebijakan Pemerintah: Regulasi lokal yang ketat dan persaingan dari penyedia layanan cloud domestik dapat memperparah situasi, mengurangi daya saing AWS di wilayah ini.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491988">
            <a:off x="7654640" y="-3606361"/>
            <a:ext cx="7696697" cy="19126818"/>
            <a:chOff x="0" y="0"/>
            <a:chExt cx="2027114" cy="5037516"/>
          </a:xfrm>
        </p:grpSpPr>
        <p:sp>
          <p:nvSpPr>
            <p:cNvPr name="Freeform 3" id="3"/>
            <p:cNvSpPr/>
            <p:nvPr/>
          </p:nvSpPr>
          <p:spPr>
            <a:xfrm flipH="false" flipV="false" rot="0">
              <a:off x="0" y="0"/>
              <a:ext cx="2027113" cy="5037516"/>
            </a:xfrm>
            <a:custGeom>
              <a:avLst/>
              <a:gdLst/>
              <a:ahLst/>
              <a:cxnLst/>
              <a:rect r="r" b="b" t="t" l="l"/>
              <a:pathLst>
                <a:path h="5037516" w="2027113">
                  <a:moveTo>
                    <a:pt x="0" y="0"/>
                  </a:moveTo>
                  <a:lnTo>
                    <a:pt x="2027113" y="0"/>
                  </a:lnTo>
                  <a:lnTo>
                    <a:pt x="2027113" y="5037516"/>
                  </a:lnTo>
                  <a:lnTo>
                    <a:pt x="0" y="5037516"/>
                  </a:lnTo>
                  <a:close/>
                </a:path>
              </a:pathLst>
            </a:custGeom>
            <a:solidFill>
              <a:srgbClr val="1C395E"/>
            </a:solidFill>
          </p:spPr>
        </p:sp>
        <p:sp>
          <p:nvSpPr>
            <p:cNvPr name="TextBox 4" id="4"/>
            <p:cNvSpPr txBox="true"/>
            <p:nvPr/>
          </p:nvSpPr>
          <p:spPr>
            <a:xfrm>
              <a:off x="0" y="-19050"/>
              <a:ext cx="2027114" cy="5056566"/>
            </a:xfrm>
            <a:prstGeom prst="rect">
              <a:avLst/>
            </a:prstGeom>
          </p:spPr>
          <p:txBody>
            <a:bodyPr anchor="ctr" rtlCol="false" tIns="50800" lIns="50800" bIns="50800" rIns="50800"/>
            <a:lstStyle/>
            <a:p>
              <a:pPr algn="ctr">
                <a:lnSpc>
                  <a:spcPts val="3250"/>
                </a:lnSpc>
              </a:pPr>
            </a:p>
          </p:txBody>
        </p:sp>
      </p:grpSp>
      <p:grpSp>
        <p:nvGrpSpPr>
          <p:cNvPr name="Group 5" id="5"/>
          <p:cNvGrpSpPr/>
          <p:nvPr/>
        </p:nvGrpSpPr>
        <p:grpSpPr>
          <a:xfrm rot="2491988">
            <a:off x="-993621" y="-1837486"/>
            <a:ext cx="3086100" cy="6814545"/>
            <a:chOff x="0" y="0"/>
            <a:chExt cx="812800" cy="1794777"/>
          </a:xfrm>
        </p:grpSpPr>
        <p:sp>
          <p:nvSpPr>
            <p:cNvPr name="Freeform 6" id="6"/>
            <p:cNvSpPr/>
            <p:nvPr/>
          </p:nvSpPr>
          <p:spPr>
            <a:xfrm flipH="false" flipV="false" rot="0">
              <a:off x="0" y="0"/>
              <a:ext cx="812800" cy="1794777"/>
            </a:xfrm>
            <a:custGeom>
              <a:avLst/>
              <a:gdLst/>
              <a:ahLst/>
              <a:cxnLst/>
              <a:rect r="r" b="b" t="t" l="l"/>
              <a:pathLst>
                <a:path h="1794777" w="812800">
                  <a:moveTo>
                    <a:pt x="0" y="0"/>
                  </a:moveTo>
                  <a:lnTo>
                    <a:pt x="812800" y="0"/>
                  </a:lnTo>
                  <a:lnTo>
                    <a:pt x="812800" y="1794777"/>
                  </a:lnTo>
                  <a:lnTo>
                    <a:pt x="0" y="1794777"/>
                  </a:lnTo>
                  <a:close/>
                </a:path>
              </a:pathLst>
            </a:custGeom>
            <a:solidFill>
              <a:srgbClr val="1C395E"/>
            </a:solidFill>
          </p:spPr>
        </p:sp>
        <p:sp>
          <p:nvSpPr>
            <p:cNvPr name="TextBox 7" id="7"/>
            <p:cNvSpPr txBox="true"/>
            <p:nvPr/>
          </p:nvSpPr>
          <p:spPr>
            <a:xfrm>
              <a:off x="0" y="-19050"/>
              <a:ext cx="812800" cy="1813827"/>
            </a:xfrm>
            <a:prstGeom prst="rect">
              <a:avLst/>
            </a:prstGeom>
          </p:spPr>
          <p:txBody>
            <a:bodyPr anchor="ctr" rtlCol="false" tIns="50800" lIns="50800" bIns="50800" rIns="50800"/>
            <a:lstStyle/>
            <a:p>
              <a:pPr algn="ctr">
                <a:lnSpc>
                  <a:spcPts val="3250"/>
                </a:lnSpc>
              </a:pPr>
            </a:p>
          </p:txBody>
        </p:sp>
      </p:grpSp>
      <p:grpSp>
        <p:nvGrpSpPr>
          <p:cNvPr name="Group 8" id="8"/>
          <p:cNvGrpSpPr/>
          <p:nvPr/>
        </p:nvGrpSpPr>
        <p:grpSpPr>
          <a:xfrm rot="2491988">
            <a:off x="11597377" y="-1107562"/>
            <a:ext cx="7696697" cy="19126818"/>
            <a:chOff x="0" y="0"/>
            <a:chExt cx="2027114" cy="5037516"/>
          </a:xfrm>
        </p:grpSpPr>
        <p:sp>
          <p:nvSpPr>
            <p:cNvPr name="Freeform 9" id="9"/>
            <p:cNvSpPr/>
            <p:nvPr/>
          </p:nvSpPr>
          <p:spPr>
            <a:xfrm flipH="false" flipV="false" rot="0">
              <a:off x="0" y="0"/>
              <a:ext cx="2027113" cy="5037516"/>
            </a:xfrm>
            <a:custGeom>
              <a:avLst/>
              <a:gdLst/>
              <a:ahLst/>
              <a:cxnLst/>
              <a:rect r="r" b="b" t="t" l="l"/>
              <a:pathLst>
                <a:path h="5037516" w="2027113">
                  <a:moveTo>
                    <a:pt x="0" y="0"/>
                  </a:moveTo>
                  <a:lnTo>
                    <a:pt x="2027113" y="0"/>
                  </a:lnTo>
                  <a:lnTo>
                    <a:pt x="2027113" y="5037516"/>
                  </a:lnTo>
                  <a:lnTo>
                    <a:pt x="0" y="5037516"/>
                  </a:lnTo>
                  <a:close/>
                </a:path>
              </a:pathLst>
            </a:custGeom>
            <a:solidFill>
              <a:srgbClr val="39739D"/>
            </a:solidFill>
          </p:spPr>
        </p:sp>
        <p:sp>
          <p:nvSpPr>
            <p:cNvPr name="TextBox 10" id="10"/>
            <p:cNvSpPr txBox="true"/>
            <p:nvPr/>
          </p:nvSpPr>
          <p:spPr>
            <a:xfrm>
              <a:off x="0" y="-19050"/>
              <a:ext cx="2027114" cy="5056566"/>
            </a:xfrm>
            <a:prstGeom prst="rect">
              <a:avLst/>
            </a:prstGeom>
          </p:spPr>
          <p:txBody>
            <a:bodyPr anchor="ctr" rtlCol="false" tIns="50800" lIns="50800" bIns="50800" rIns="50800"/>
            <a:lstStyle/>
            <a:p>
              <a:pPr algn="ctr">
                <a:lnSpc>
                  <a:spcPts val="3250"/>
                </a:lnSpc>
              </a:pPr>
            </a:p>
          </p:txBody>
        </p:sp>
      </p:grpSp>
      <p:sp>
        <p:nvSpPr>
          <p:cNvPr name="Freeform 11" id="11"/>
          <p:cNvSpPr/>
          <p:nvPr/>
        </p:nvSpPr>
        <p:spPr>
          <a:xfrm flipH="false" flipV="false" rot="0">
            <a:off x="15816319" y="359892"/>
            <a:ext cx="2057366" cy="1337617"/>
          </a:xfrm>
          <a:custGeom>
            <a:avLst/>
            <a:gdLst/>
            <a:ahLst/>
            <a:cxnLst/>
            <a:rect r="r" b="b" t="t" l="l"/>
            <a:pathLst>
              <a:path h="1337617" w="2057366">
                <a:moveTo>
                  <a:pt x="0" y="0"/>
                </a:moveTo>
                <a:lnTo>
                  <a:pt x="2057366" y="0"/>
                </a:lnTo>
                <a:lnTo>
                  <a:pt x="2057366" y="1337616"/>
                </a:lnTo>
                <a:lnTo>
                  <a:pt x="0" y="1337616"/>
                </a:lnTo>
                <a:lnTo>
                  <a:pt x="0" y="0"/>
                </a:lnTo>
                <a:close/>
              </a:path>
            </a:pathLst>
          </a:custGeom>
          <a:blipFill>
            <a:blip r:embed="rId2"/>
            <a:stretch>
              <a:fillRect l="0" t="0" r="0" b="0"/>
            </a:stretch>
          </a:blipFill>
        </p:spPr>
      </p:sp>
      <p:grpSp>
        <p:nvGrpSpPr>
          <p:cNvPr name="Group 12" id="12"/>
          <p:cNvGrpSpPr/>
          <p:nvPr/>
        </p:nvGrpSpPr>
        <p:grpSpPr>
          <a:xfrm rot="2491988">
            <a:off x="7501599" y="-3414612"/>
            <a:ext cx="1070319" cy="18401348"/>
            <a:chOff x="0" y="0"/>
            <a:chExt cx="281895" cy="4846446"/>
          </a:xfrm>
        </p:grpSpPr>
        <p:sp>
          <p:nvSpPr>
            <p:cNvPr name="Freeform 13" id="13"/>
            <p:cNvSpPr/>
            <p:nvPr/>
          </p:nvSpPr>
          <p:spPr>
            <a:xfrm flipH="false" flipV="false" rot="0">
              <a:off x="0" y="0"/>
              <a:ext cx="281895" cy="4846446"/>
            </a:xfrm>
            <a:custGeom>
              <a:avLst/>
              <a:gdLst/>
              <a:ahLst/>
              <a:cxnLst/>
              <a:rect r="r" b="b" t="t" l="l"/>
              <a:pathLst>
                <a:path h="4846446" w="281895">
                  <a:moveTo>
                    <a:pt x="0" y="0"/>
                  </a:moveTo>
                  <a:lnTo>
                    <a:pt x="281895" y="0"/>
                  </a:lnTo>
                  <a:lnTo>
                    <a:pt x="281895" y="4846446"/>
                  </a:lnTo>
                  <a:lnTo>
                    <a:pt x="0" y="4846446"/>
                  </a:lnTo>
                  <a:close/>
                </a:path>
              </a:pathLst>
            </a:custGeom>
            <a:solidFill>
              <a:srgbClr val="FF9900"/>
            </a:solidFill>
          </p:spPr>
        </p:sp>
        <p:sp>
          <p:nvSpPr>
            <p:cNvPr name="TextBox 14" id="14"/>
            <p:cNvSpPr txBox="true"/>
            <p:nvPr/>
          </p:nvSpPr>
          <p:spPr>
            <a:xfrm>
              <a:off x="0" y="-19050"/>
              <a:ext cx="281895" cy="4865496"/>
            </a:xfrm>
            <a:prstGeom prst="rect">
              <a:avLst/>
            </a:prstGeom>
          </p:spPr>
          <p:txBody>
            <a:bodyPr anchor="ctr" rtlCol="false" tIns="50800" lIns="50800" bIns="50800" rIns="50800"/>
            <a:lstStyle/>
            <a:p>
              <a:pPr algn="ctr">
                <a:lnSpc>
                  <a:spcPts val="3250"/>
                </a:lnSpc>
              </a:pPr>
            </a:p>
          </p:txBody>
        </p:sp>
      </p:grpSp>
      <p:grpSp>
        <p:nvGrpSpPr>
          <p:cNvPr name="Group 15" id="15"/>
          <p:cNvGrpSpPr/>
          <p:nvPr/>
        </p:nvGrpSpPr>
        <p:grpSpPr>
          <a:xfrm rot="0">
            <a:off x="4623709" y="3600450"/>
            <a:ext cx="13664291" cy="3050749"/>
            <a:chOff x="0" y="0"/>
            <a:chExt cx="3598826" cy="803490"/>
          </a:xfrm>
        </p:grpSpPr>
        <p:sp>
          <p:nvSpPr>
            <p:cNvPr name="Freeform 16" id="16"/>
            <p:cNvSpPr/>
            <p:nvPr/>
          </p:nvSpPr>
          <p:spPr>
            <a:xfrm flipH="false" flipV="false" rot="0">
              <a:off x="0" y="0"/>
              <a:ext cx="3598826" cy="803490"/>
            </a:xfrm>
            <a:custGeom>
              <a:avLst/>
              <a:gdLst/>
              <a:ahLst/>
              <a:cxnLst/>
              <a:rect r="r" b="b" t="t" l="l"/>
              <a:pathLst>
                <a:path h="803490" w="3598826">
                  <a:moveTo>
                    <a:pt x="28896" y="0"/>
                  </a:moveTo>
                  <a:lnTo>
                    <a:pt x="3569930" y="0"/>
                  </a:lnTo>
                  <a:cubicBezTo>
                    <a:pt x="3585889" y="0"/>
                    <a:pt x="3598826" y="12937"/>
                    <a:pt x="3598826" y="28896"/>
                  </a:cubicBezTo>
                  <a:lnTo>
                    <a:pt x="3598826" y="774594"/>
                  </a:lnTo>
                  <a:cubicBezTo>
                    <a:pt x="3598826" y="790553"/>
                    <a:pt x="3585889" y="803490"/>
                    <a:pt x="3569930" y="803490"/>
                  </a:cubicBezTo>
                  <a:lnTo>
                    <a:pt x="28896" y="803490"/>
                  </a:lnTo>
                  <a:cubicBezTo>
                    <a:pt x="12937" y="803490"/>
                    <a:pt x="0" y="790553"/>
                    <a:pt x="0" y="774594"/>
                  </a:cubicBezTo>
                  <a:lnTo>
                    <a:pt x="0" y="28896"/>
                  </a:lnTo>
                  <a:cubicBezTo>
                    <a:pt x="0" y="12937"/>
                    <a:pt x="12937" y="0"/>
                    <a:pt x="28896" y="0"/>
                  </a:cubicBezTo>
                  <a:close/>
                </a:path>
              </a:pathLst>
            </a:custGeom>
            <a:solidFill>
              <a:srgbClr val="264D6D"/>
            </a:solidFill>
          </p:spPr>
        </p:sp>
        <p:sp>
          <p:nvSpPr>
            <p:cNvPr name="TextBox 17" id="17"/>
            <p:cNvSpPr txBox="true"/>
            <p:nvPr/>
          </p:nvSpPr>
          <p:spPr>
            <a:xfrm>
              <a:off x="0" y="-19050"/>
              <a:ext cx="3598826" cy="822540"/>
            </a:xfrm>
            <a:prstGeom prst="rect">
              <a:avLst/>
            </a:prstGeom>
          </p:spPr>
          <p:txBody>
            <a:bodyPr anchor="ctr" rtlCol="false" tIns="50800" lIns="50800" bIns="50800" rIns="50800"/>
            <a:lstStyle/>
            <a:p>
              <a:pPr algn="ctr">
                <a:lnSpc>
                  <a:spcPts val="3250"/>
                </a:lnSpc>
              </a:pPr>
            </a:p>
          </p:txBody>
        </p:sp>
      </p:grpSp>
      <p:grpSp>
        <p:nvGrpSpPr>
          <p:cNvPr name="Group 18" id="18"/>
          <p:cNvGrpSpPr/>
          <p:nvPr/>
        </p:nvGrpSpPr>
        <p:grpSpPr>
          <a:xfrm rot="0">
            <a:off x="61324" y="154458"/>
            <a:ext cx="12843431" cy="3223916"/>
            <a:chOff x="0" y="0"/>
            <a:chExt cx="3382632" cy="849097"/>
          </a:xfrm>
        </p:grpSpPr>
        <p:sp>
          <p:nvSpPr>
            <p:cNvPr name="Freeform 19" id="19"/>
            <p:cNvSpPr/>
            <p:nvPr/>
          </p:nvSpPr>
          <p:spPr>
            <a:xfrm flipH="false" flipV="false" rot="0">
              <a:off x="0" y="0"/>
              <a:ext cx="3382632" cy="849097"/>
            </a:xfrm>
            <a:custGeom>
              <a:avLst/>
              <a:gdLst/>
              <a:ahLst/>
              <a:cxnLst/>
              <a:rect r="r" b="b" t="t" l="l"/>
              <a:pathLst>
                <a:path h="849097" w="3382632">
                  <a:moveTo>
                    <a:pt x="30742" y="0"/>
                  </a:moveTo>
                  <a:lnTo>
                    <a:pt x="3351890" y="0"/>
                  </a:lnTo>
                  <a:cubicBezTo>
                    <a:pt x="3368868" y="0"/>
                    <a:pt x="3382632" y="13764"/>
                    <a:pt x="3382632" y="30742"/>
                  </a:cubicBezTo>
                  <a:lnTo>
                    <a:pt x="3382632" y="818355"/>
                  </a:lnTo>
                  <a:cubicBezTo>
                    <a:pt x="3382632" y="826508"/>
                    <a:pt x="3379393" y="834328"/>
                    <a:pt x="3373628" y="840093"/>
                  </a:cubicBezTo>
                  <a:cubicBezTo>
                    <a:pt x="3367863" y="845858"/>
                    <a:pt x="3360043" y="849097"/>
                    <a:pt x="3351890" y="849097"/>
                  </a:cubicBezTo>
                  <a:lnTo>
                    <a:pt x="30742" y="849097"/>
                  </a:lnTo>
                  <a:cubicBezTo>
                    <a:pt x="13764" y="849097"/>
                    <a:pt x="0" y="835333"/>
                    <a:pt x="0" y="818355"/>
                  </a:cubicBezTo>
                  <a:lnTo>
                    <a:pt x="0" y="30742"/>
                  </a:lnTo>
                  <a:cubicBezTo>
                    <a:pt x="0" y="22589"/>
                    <a:pt x="3239" y="14770"/>
                    <a:pt x="9004" y="9004"/>
                  </a:cubicBezTo>
                  <a:cubicBezTo>
                    <a:pt x="14770" y="3239"/>
                    <a:pt x="22589" y="0"/>
                    <a:pt x="30742" y="0"/>
                  </a:cubicBezTo>
                  <a:close/>
                </a:path>
              </a:pathLst>
            </a:custGeom>
            <a:solidFill>
              <a:srgbClr val="264D6D"/>
            </a:solidFill>
          </p:spPr>
        </p:sp>
        <p:sp>
          <p:nvSpPr>
            <p:cNvPr name="TextBox 20" id="20"/>
            <p:cNvSpPr txBox="true"/>
            <p:nvPr/>
          </p:nvSpPr>
          <p:spPr>
            <a:xfrm>
              <a:off x="0" y="-19050"/>
              <a:ext cx="3382632" cy="868147"/>
            </a:xfrm>
            <a:prstGeom prst="rect">
              <a:avLst/>
            </a:prstGeom>
          </p:spPr>
          <p:txBody>
            <a:bodyPr anchor="ctr" rtlCol="false" tIns="50800" lIns="50800" bIns="50800" rIns="50800"/>
            <a:lstStyle/>
            <a:p>
              <a:pPr algn="ctr">
                <a:lnSpc>
                  <a:spcPts val="3250"/>
                </a:lnSpc>
              </a:pPr>
            </a:p>
          </p:txBody>
        </p:sp>
      </p:grpSp>
      <p:grpSp>
        <p:nvGrpSpPr>
          <p:cNvPr name="Group 21" id="21"/>
          <p:cNvGrpSpPr/>
          <p:nvPr/>
        </p:nvGrpSpPr>
        <p:grpSpPr>
          <a:xfrm rot="0">
            <a:off x="549429" y="6908626"/>
            <a:ext cx="12631328" cy="3086100"/>
            <a:chOff x="0" y="0"/>
            <a:chExt cx="3326770" cy="812800"/>
          </a:xfrm>
        </p:grpSpPr>
        <p:sp>
          <p:nvSpPr>
            <p:cNvPr name="Freeform 22" id="22"/>
            <p:cNvSpPr/>
            <p:nvPr/>
          </p:nvSpPr>
          <p:spPr>
            <a:xfrm flipH="false" flipV="false" rot="0">
              <a:off x="0" y="0"/>
              <a:ext cx="3326769" cy="812800"/>
            </a:xfrm>
            <a:custGeom>
              <a:avLst/>
              <a:gdLst/>
              <a:ahLst/>
              <a:cxnLst/>
              <a:rect r="r" b="b" t="t" l="l"/>
              <a:pathLst>
                <a:path h="812800" w="3326769">
                  <a:moveTo>
                    <a:pt x="31259" y="0"/>
                  </a:moveTo>
                  <a:lnTo>
                    <a:pt x="3295511" y="0"/>
                  </a:lnTo>
                  <a:cubicBezTo>
                    <a:pt x="3312775" y="0"/>
                    <a:pt x="3326769" y="13995"/>
                    <a:pt x="3326769" y="31259"/>
                  </a:cubicBezTo>
                  <a:lnTo>
                    <a:pt x="3326769" y="781541"/>
                  </a:lnTo>
                  <a:cubicBezTo>
                    <a:pt x="3326769" y="798805"/>
                    <a:pt x="3312775" y="812800"/>
                    <a:pt x="3295511" y="812800"/>
                  </a:cubicBezTo>
                  <a:lnTo>
                    <a:pt x="31259" y="812800"/>
                  </a:lnTo>
                  <a:cubicBezTo>
                    <a:pt x="13995" y="812800"/>
                    <a:pt x="0" y="798805"/>
                    <a:pt x="0" y="781541"/>
                  </a:cubicBezTo>
                  <a:lnTo>
                    <a:pt x="0" y="31259"/>
                  </a:lnTo>
                  <a:cubicBezTo>
                    <a:pt x="0" y="13995"/>
                    <a:pt x="13995" y="0"/>
                    <a:pt x="31259" y="0"/>
                  </a:cubicBezTo>
                  <a:close/>
                </a:path>
              </a:pathLst>
            </a:custGeom>
            <a:solidFill>
              <a:srgbClr val="264D6D"/>
            </a:solidFill>
          </p:spPr>
        </p:sp>
        <p:sp>
          <p:nvSpPr>
            <p:cNvPr name="TextBox 23" id="23"/>
            <p:cNvSpPr txBox="true"/>
            <p:nvPr/>
          </p:nvSpPr>
          <p:spPr>
            <a:xfrm>
              <a:off x="0" y="-19050"/>
              <a:ext cx="3326770" cy="831850"/>
            </a:xfrm>
            <a:prstGeom prst="rect">
              <a:avLst/>
            </a:prstGeom>
          </p:spPr>
          <p:txBody>
            <a:bodyPr anchor="ctr" rtlCol="false" tIns="50800" lIns="50800" bIns="50800" rIns="50800"/>
            <a:lstStyle/>
            <a:p>
              <a:pPr algn="ctr">
                <a:lnSpc>
                  <a:spcPts val="3250"/>
                </a:lnSpc>
              </a:pPr>
            </a:p>
          </p:txBody>
        </p:sp>
      </p:grpSp>
      <p:sp>
        <p:nvSpPr>
          <p:cNvPr name="Freeform 24" id="24"/>
          <p:cNvSpPr/>
          <p:nvPr/>
        </p:nvSpPr>
        <p:spPr>
          <a:xfrm flipH="false" flipV="false" rot="0">
            <a:off x="4776934" y="3684702"/>
            <a:ext cx="2870948" cy="2870948"/>
          </a:xfrm>
          <a:custGeom>
            <a:avLst/>
            <a:gdLst/>
            <a:ahLst/>
            <a:cxnLst/>
            <a:rect r="r" b="b" t="t" l="l"/>
            <a:pathLst>
              <a:path h="2870948" w="2870948">
                <a:moveTo>
                  <a:pt x="0" y="0"/>
                </a:moveTo>
                <a:lnTo>
                  <a:pt x="2870947" y="0"/>
                </a:lnTo>
                <a:lnTo>
                  <a:pt x="2870947" y="2870947"/>
                </a:lnTo>
                <a:lnTo>
                  <a:pt x="0" y="28709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9884684" y="6978430"/>
            <a:ext cx="3020072" cy="3016296"/>
          </a:xfrm>
          <a:custGeom>
            <a:avLst/>
            <a:gdLst/>
            <a:ahLst/>
            <a:cxnLst/>
            <a:rect r="r" b="b" t="t" l="l"/>
            <a:pathLst>
              <a:path h="3016296" w="3020072">
                <a:moveTo>
                  <a:pt x="0" y="0"/>
                </a:moveTo>
                <a:lnTo>
                  <a:pt x="3020072" y="0"/>
                </a:lnTo>
                <a:lnTo>
                  <a:pt x="3020072" y="3016296"/>
                </a:lnTo>
                <a:lnTo>
                  <a:pt x="0" y="3016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9165529" y="6651199"/>
            <a:ext cx="4458381" cy="1634322"/>
          </a:xfrm>
          <a:custGeom>
            <a:avLst/>
            <a:gdLst/>
            <a:ahLst/>
            <a:cxnLst/>
            <a:rect r="r" b="b" t="t" l="l"/>
            <a:pathLst>
              <a:path h="1634322" w="4458381">
                <a:moveTo>
                  <a:pt x="0" y="0"/>
                </a:moveTo>
                <a:lnTo>
                  <a:pt x="4458381" y="0"/>
                </a:lnTo>
                <a:lnTo>
                  <a:pt x="4458381" y="1634323"/>
                </a:lnTo>
                <a:lnTo>
                  <a:pt x="0" y="16343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13894575" y="6555649"/>
            <a:ext cx="3979111" cy="845561"/>
          </a:xfrm>
          <a:custGeom>
            <a:avLst/>
            <a:gdLst/>
            <a:ahLst/>
            <a:cxnLst/>
            <a:rect r="r" b="b" t="t" l="l"/>
            <a:pathLst>
              <a:path h="845561" w="3979111">
                <a:moveTo>
                  <a:pt x="0" y="0"/>
                </a:moveTo>
                <a:lnTo>
                  <a:pt x="3979110" y="0"/>
                </a:lnTo>
                <a:lnTo>
                  <a:pt x="3979110" y="845561"/>
                </a:lnTo>
                <a:lnTo>
                  <a:pt x="0" y="8455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8" id="28"/>
          <p:cNvSpPr/>
          <p:nvPr/>
        </p:nvSpPr>
        <p:spPr>
          <a:xfrm flipH="true" flipV="false" rot="0">
            <a:off x="9465511" y="449316"/>
            <a:ext cx="3272901" cy="2843333"/>
          </a:xfrm>
          <a:custGeom>
            <a:avLst/>
            <a:gdLst/>
            <a:ahLst/>
            <a:cxnLst/>
            <a:rect r="r" b="b" t="t" l="l"/>
            <a:pathLst>
              <a:path h="2843333" w="3272901">
                <a:moveTo>
                  <a:pt x="3272900" y="0"/>
                </a:moveTo>
                <a:lnTo>
                  <a:pt x="0" y="0"/>
                </a:lnTo>
                <a:lnTo>
                  <a:pt x="0" y="2843333"/>
                </a:lnTo>
                <a:lnTo>
                  <a:pt x="3272900" y="2843333"/>
                </a:lnTo>
                <a:lnTo>
                  <a:pt x="327290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9" id="29"/>
          <p:cNvSpPr/>
          <p:nvPr/>
        </p:nvSpPr>
        <p:spPr>
          <a:xfrm flipH="false" flipV="false" rot="0">
            <a:off x="9465511" y="1032878"/>
            <a:ext cx="1676209" cy="1676209"/>
          </a:xfrm>
          <a:custGeom>
            <a:avLst/>
            <a:gdLst/>
            <a:ahLst/>
            <a:cxnLst/>
            <a:rect r="r" b="b" t="t" l="l"/>
            <a:pathLst>
              <a:path h="1676209" w="1676209">
                <a:moveTo>
                  <a:pt x="0" y="0"/>
                </a:moveTo>
                <a:lnTo>
                  <a:pt x="1676208" y="0"/>
                </a:lnTo>
                <a:lnTo>
                  <a:pt x="1676208" y="1676209"/>
                </a:lnTo>
                <a:lnTo>
                  <a:pt x="0" y="167620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0" id="30"/>
          <p:cNvSpPr/>
          <p:nvPr/>
        </p:nvSpPr>
        <p:spPr>
          <a:xfrm flipH="false" flipV="false" rot="0">
            <a:off x="3963717" y="3134290"/>
            <a:ext cx="1325475" cy="1876778"/>
          </a:xfrm>
          <a:custGeom>
            <a:avLst/>
            <a:gdLst/>
            <a:ahLst/>
            <a:cxnLst/>
            <a:rect r="r" b="b" t="t" l="l"/>
            <a:pathLst>
              <a:path h="1876778" w="1325475">
                <a:moveTo>
                  <a:pt x="0" y="0"/>
                </a:moveTo>
                <a:lnTo>
                  <a:pt x="1325474" y="0"/>
                </a:lnTo>
                <a:lnTo>
                  <a:pt x="1325474" y="1876778"/>
                </a:lnTo>
                <a:lnTo>
                  <a:pt x="0" y="1876778"/>
                </a:lnTo>
                <a:lnTo>
                  <a:pt x="0" y="0"/>
                </a:lnTo>
                <a:close/>
              </a:path>
            </a:pathLst>
          </a:custGeom>
          <a:blipFill>
            <a:blip r:embed="rId15"/>
            <a:stretch>
              <a:fillRect l="0" t="0" r="0" b="0"/>
            </a:stretch>
          </a:blipFill>
        </p:spPr>
      </p:sp>
      <p:sp>
        <p:nvSpPr>
          <p:cNvPr name="TextBox 31" id="31"/>
          <p:cNvSpPr txBox="true"/>
          <p:nvPr/>
        </p:nvSpPr>
        <p:spPr>
          <a:xfrm rot="0">
            <a:off x="7351543" y="3665652"/>
            <a:ext cx="10773736" cy="2799991"/>
          </a:xfrm>
          <a:prstGeom prst="rect">
            <a:avLst/>
          </a:prstGeom>
        </p:spPr>
        <p:txBody>
          <a:bodyPr anchor="t" rtlCol="false" tIns="0" lIns="0" bIns="0" rIns="0">
            <a:spAutoFit/>
          </a:bodyPr>
          <a:lstStyle/>
          <a:p>
            <a:pPr algn="l">
              <a:lnSpc>
                <a:spcPts val="2251"/>
              </a:lnSpc>
            </a:pPr>
            <a:r>
              <a:rPr lang="en-US" b="true" sz="1731" spc="34">
                <a:solidFill>
                  <a:srgbClr val="FFFFFF"/>
                </a:solidFill>
                <a:latin typeface="Montserrat Ultra-Bold"/>
                <a:ea typeface="Montserrat Ultra-Bold"/>
                <a:cs typeface="Montserrat Ultra-Bold"/>
                <a:sym typeface="Montserrat Ultra-Bold"/>
              </a:rPr>
              <a:t>2. Australia:</a:t>
            </a:r>
          </a:p>
          <a:p>
            <a:pPr algn="l" marL="373878" indent="-186939" lvl="1">
              <a:lnSpc>
                <a:spcPts val="2251"/>
              </a:lnSpc>
              <a:buFont typeface="Arial"/>
              <a:buChar char="•"/>
            </a:pPr>
            <a:r>
              <a:rPr lang="en-US" b="true" sz="1731" spc="34">
                <a:solidFill>
                  <a:srgbClr val="FFFFFF"/>
                </a:solidFill>
                <a:latin typeface="Montserrat Ultra-Bold"/>
                <a:ea typeface="Montserrat Ultra-Bold"/>
                <a:cs typeface="Montserrat Ultra-Bold"/>
                <a:sym typeface="Montserrat Ultra-Bold"/>
              </a:rPr>
              <a:t>Regulasi: Privacy Act 1988 mengatur data pribadi dan hanya mengizinkan transfer data ke luar negeri di bawah kondisi ketat, termasuk persetujuan atau perlindungan data yang sebanding. Undang-undang sektor lain seperti My Health Records Act 2012 membatasi penanganan data lintas batas, terutama untuk data kesehatan dan keuangan.</a:t>
            </a:r>
          </a:p>
          <a:p>
            <a:pPr algn="l" marL="373878" indent="-186939" lvl="1">
              <a:lnSpc>
                <a:spcPts val="2251"/>
              </a:lnSpc>
              <a:buFont typeface="Arial"/>
              <a:buChar char="•"/>
            </a:pPr>
            <a:r>
              <a:rPr lang="en-US" b="true" sz="1731" spc="34">
                <a:solidFill>
                  <a:srgbClr val="FFFFFF"/>
                </a:solidFill>
                <a:latin typeface="Montserrat Ultra-Bold"/>
                <a:ea typeface="Montserrat Ultra-Bold"/>
                <a:cs typeface="Montserrat Ultra-Bold"/>
                <a:sym typeface="Montserrat Ultra-Bold"/>
              </a:rPr>
              <a:t>Jenis Data: Data pribadi, keuangan, kesehatan, dan data sensitif.</a:t>
            </a:r>
          </a:p>
          <a:p>
            <a:pPr algn="l" marL="373878" indent="-186939" lvl="1">
              <a:lnSpc>
                <a:spcPts val="2251"/>
              </a:lnSpc>
              <a:buFont typeface="Arial"/>
              <a:buChar char="•"/>
            </a:pPr>
            <a:r>
              <a:rPr lang="en-US" b="true" sz="1731" spc="34">
                <a:solidFill>
                  <a:srgbClr val="FFFFFF"/>
                </a:solidFill>
                <a:latin typeface="Montserrat Ultra-Bold"/>
                <a:ea typeface="Montserrat Ultra-Bold"/>
                <a:cs typeface="Montserrat Ultra-Bold"/>
                <a:sym typeface="Montserrat Ultra-Bold"/>
              </a:rPr>
              <a:t>Sanksi: Pelanggaran dapat mengakibatkan sanksi sipil dan pidana, termasuk hukuman penjara.</a:t>
            </a:r>
          </a:p>
          <a:p>
            <a:pPr algn="l" marL="373878" indent="-186939" lvl="1">
              <a:lnSpc>
                <a:spcPts val="2251"/>
              </a:lnSpc>
              <a:buFont typeface="Arial"/>
              <a:buChar char="•"/>
            </a:pPr>
            <a:r>
              <a:rPr lang="en-US" b="true" sz="1731" spc="34">
                <a:solidFill>
                  <a:srgbClr val="FFFFFF"/>
                </a:solidFill>
                <a:latin typeface="Montserrat Ultra-Bold"/>
                <a:ea typeface="Montserrat Ultra-Bold"/>
                <a:cs typeface="Montserrat Ultra-Bold"/>
                <a:sym typeface="Montserrat Ultra-Bold"/>
              </a:rPr>
              <a:t>Pengecualian: Tidak ada pengecualian umum, namun kondisi khusus sektor berlaku​.</a:t>
            </a:r>
          </a:p>
        </p:txBody>
      </p:sp>
      <p:sp>
        <p:nvSpPr>
          <p:cNvPr name="TextBox 32" id="32"/>
          <p:cNvSpPr txBox="true"/>
          <p:nvPr/>
        </p:nvSpPr>
        <p:spPr>
          <a:xfrm rot="0">
            <a:off x="549429" y="135408"/>
            <a:ext cx="8616100" cy="2932180"/>
          </a:xfrm>
          <a:prstGeom prst="rect">
            <a:avLst/>
          </a:prstGeom>
        </p:spPr>
        <p:txBody>
          <a:bodyPr anchor="t" rtlCol="false" tIns="0" lIns="0" bIns="0" rIns="0">
            <a:spAutoFit/>
          </a:bodyPr>
          <a:lstStyle/>
          <a:p>
            <a:pPr algn="l">
              <a:lnSpc>
                <a:spcPts val="2105"/>
              </a:lnSpc>
            </a:pPr>
            <a:r>
              <a:rPr lang="en-US" b="true" sz="1619" spc="32">
                <a:solidFill>
                  <a:srgbClr val="FFFFFF"/>
                </a:solidFill>
                <a:latin typeface="Montserrat Bold"/>
                <a:ea typeface="Montserrat Bold"/>
                <a:cs typeface="Montserrat Bold"/>
                <a:sym typeface="Montserrat Bold"/>
              </a:rPr>
              <a:t>1. Selandia Baru:</a:t>
            </a:r>
          </a:p>
          <a:p>
            <a:pPr algn="l" marL="349690" indent="-174845" lvl="1">
              <a:lnSpc>
                <a:spcPts val="2105"/>
              </a:lnSpc>
              <a:buFont typeface="Arial"/>
              <a:buChar char="•"/>
            </a:pPr>
            <a:r>
              <a:rPr lang="en-US" b="true" sz="1619" spc="32">
                <a:solidFill>
                  <a:srgbClr val="FFFFFF"/>
                </a:solidFill>
                <a:latin typeface="Montserrat Bold"/>
                <a:ea typeface="Montserrat Bold"/>
                <a:cs typeface="Montserrat Bold"/>
                <a:sym typeface="Montserrat Bold"/>
              </a:rPr>
              <a:t>Regulasi: Tax Administration Act 1994 dan Goods and Services Tax Act 1985 mengatur persyaratan lokalisasi data, terutama untuk catatan bisnis yang harus disimpan di Selandia Baru kecuali ada izin khusus untuk menyimpan di luar negeri.</a:t>
            </a:r>
          </a:p>
          <a:p>
            <a:pPr algn="l" marL="349690" indent="-174845" lvl="1">
              <a:lnSpc>
                <a:spcPts val="2105"/>
              </a:lnSpc>
              <a:buFont typeface="Arial"/>
              <a:buChar char="•"/>
            </a:pPr>
            <a:r>
              <a:rPr lang="en-US" b="true" sz="1619" spc="32">
                <a:solidFill>
                  <a:srgbClr val="FFFFFF"/>
                </a:solidFill>
                <a:latin typeface="Montserrat Bold"/>
                <a:ea typeface="Montserrat Bold"/>
                <a:cs typeface="Montserrat Bold"/>
                <a:sym typeface="Montserrat Bold"/>
              </a:rPr>
              <a:t>Jenis Data: Catatan keuangan, informasi pribadi, informasi kesehatan, dan data Māori (informasi digital terkait budaya Māori).</a:t>
            </a:r>
          </a:p>
          <a:p>
            <a:pPr algn="l" marL="349690" indent="-174845" lvl="1">
              <a:lnSpc>
                <a:spcPts val="2105"/>
              </a:lnSpc>
              <a:buFont typeface="Arial"/>
              <a:buChar char="•"/>
            </a:pPr>
            <a:r>
              <a:rPr lang="en-US" b="true" sz="1619" spc="32">
                <a:solidFill>
                  <a:srgbClr val="FFFFFF"/>
                </a:solidFill>
                <a:latin typeface="Montserrat Bold"/>
                <a:ea typeface="Montserrat Bold"/>
                <a:cs typeface="Montserrat Bold"/>
                <a:sym typeface="Montserrat Bold"/>
              </a:rPr>
              <a:t>Sanksi: Ketidakpatuhan dapat mengakibatkan hukuman penjara hingga 5 tahun atau denda hingga NZ$50.000.</a:t>
            </a:r>
          </a:p>
          <a:p>
            <a:pPr algn="l" marL="349690" indent="-174845" lvl="1">
              <a:lnSpc>
                <a:spcPts val="2105"/>
              </a:lnSpc>
              <a:buFont typeface="Arial"/>
              <a:buChar char="•"/>
            </a:pPr>
            <a:r>
              <a:rPr lang="en-US" b="true" sz="1619" spc="32">
                <a:solidFill>
                  <a:srgbClr val="FFFFFF"/>
                </a:solidFill>
                <a:latin typeface="Montserrat Bold"/>
                <a:ea typeface="Montserrat Bold"/>
                <a:cs typeface="Montserrat Bold"/>
                <a:sym typeface="Montserrat Bold"/>
              </a:rPr>
              <a:t>Pengecualian: Bisnis dapat mengajukan otorisasi dari Commissioner untuk penyimpanan data di luar negeri​.</a:t>
            </a:r>
          </a:p>
        </p:txBody>
      </p:sp>
      <p:sp>
        <p:nvSpPr>
          <p:cNvPr name="TextBox 33" id="33"/>
          <p:cNvSpPr txBox="true"/>
          <p:nvPr/>
        </p:nvSpPr>
        <p:spPr>
          <a:xfrm rot="0">
            <a:off x="819959" y="7144454"/>
            <a:ext cx="8916081" cy="2665197"/>
          </a:xfrm>
          <a:prstGeom prst="rect">
            <a:avLst/>
          </a:prstGeom>
        </p:spPr>
        <p:txBody>
          <a:bodyPr anchor="t" rtlCol="false" tIns="0" lIns="0" bIns="0" rIns="0">
            <a:spAutoFit/>
          </a:bodyPr>
          <a:lstStyle/>
          <a:p>
            <a:pPr algn="l">
              <a:lnSpc>
                <a:spcPts val="2134"/>
              </a:lnSpc>
              <a:spcBef>
                <a:spcPct val="0"/>
              </a:spcBef>
            </a:pPr>
            <a:r>
              <a:rPr lang="en-US" b="true" sz="1641" spc="32">
                <a:solidFill>
                  <a:srgbClr val="FFFFFF"/>
                </a:solidFill>
                <a:latin typeface="Montserrat Ultra-Bold"/>
                <a:ea typeface="Montserrat Ultra-Bold"/>
                <a:cs typeface="Montserrat Ultra-Bold"/>
                <a:sym typeface="Montserrat Ultra-Bold"/>
              </a:rPr>
              <a:t>3. Jepang:</a:t>
            </a:r>
          </a:p>
          <a:p>
            <a:pPr algn="l" marL="354498" indent="-177249" lvl="1">
              <a:lnSpc>
                <a:spcPts val="2134"/>
              </a:lnSpc>
              <a:buFont typeface="Arial"/>
              <a:buChar char="•"/>
            </a:pPr>
            <a:r>
              <a:rPr lang="en-US" b="true" sz="1641" spc="32">
                <a:solidFill>
                  <a:srgbClr val="FFFFFF"/>
                </a:solidFill>
                <a:latin typeface="Montserrat Ultra-Bold"/>
                <a:ea typeface="Montserrat Ultra-Bold"/>
                <a:cs typeface="Montserrat Ultra-Bold"/>
                <a:sym typeface="Montserrat Ultra-Bold"/>
              </a:rPr>
              <a:t>Regulasi: Act on the Protection of Personal Information mengharuskan bisnis memberikan informasi mengenai transfer data lintas batas kepada pemilik data, termasuk negara tujuan dan perlindungan yang ada.</a:t>
            </a:r>
          </a:p>
          <a:p>
            <a:pPr algn="l" marL="354498" indent="-177249" lvl="1">
              <a:lnSpc>
                <a:spcPts val="2134"/>
              </a:lnSpc>
              <a:buFont typeface="Arial"/>
              <a:buChar char="•"/>
            </a:pPr>
            <a:r>
              <a:rPr lang="en-US" b="true" sz="1641" spc="32">
                <a:solidFill>
                  <a:srgbClr val="FFFFFF"/>
                </a:solidFill>
                <a:latin typeface="Montserrat Ultra-Bold"/>
                <a:ea typeface="Montserrat Ultra-Bold"/>
                <a:cs typeface="Montserrat Ultra-Bold"/>
                <a:sym typeface="Montserrat Ultra-Bold"/>
              </a:rPr>
              <a:t>Jenis Data: Informasi pribadi yang terkait dengan individu, seperti nomor identifikasi, data lokasi, dll.</a:t>
            </a:r>
          </a:p>
          <a:p>
            <a:pPr algn="l" marL="354498" indent="-177249" lvl="1">
              <a:lnSpc>
                <a:spcPts val="2134"/>
              </a:lnSpc>
              <a:buFont typeface="Arial"/>
              <a:buChar char="•"/>
            </a:pPr>
            <a:r>
              <a:rPr lang="en-US" b="true" sz="1641" spc="32">
                <a:solidFill>
                  <a:srgbClr val="FFFFFF"/>
                </a:solidFill>
                <a:latin typeface="Montserrat Ultra-Bold"/>
                <a:ea typeface="Montserrat Ultra-Bold"/>
                <a:cs typeface="Montserrat Ultra-Bold"/>
                <a:sym typeface="Montserrat Ultra-Bold"/>
              </a:rPr>
              <a:t>Sanksi: Denda hingga 100 juta yen untuk pelanggaran seperti penggunaan data tanpa izin.</a:t>
            </a:r>
          </a:p>
          <a:p>
            <a:pPr algn="l" marL="354498" indent="-177249" lvl="1">
              <a:lnSpc>
                <a:spcPts val="2134"/>
              </a:lnSpc>
              <a:buFont typeface="Arial"/>
              <a:buChar char="•"/>
            </a:pPr>
            <a:r>
              <a:rPr lang="en-US" b="true" sz="1641" spc="32">
                <a:solidFill>
                  <a:srgbClr val="FFFFFF"/>
                </a:solidFill>
                <a:latin typeface="Montserrat Ultra-Bold"/>
                <a:ea typeface="Montserrat Ultra-Bold"/>
                <a:cs typeface="Montserrat Ultra-Bold"/>
                <a:sym typeface="Montserrat Ultra-Bold"/>
              </a:rPr>
              <a:t>Pengecualian: Beberapa pengecualian ada untuk kelompok tertentu, seperti jurnalis dan akademisi​.</a:t>
            </a:r>
          </a:p>
        </p:txBody>
      </p:sp>
      <p:sp>
        <p:nvSpPr>
          <p:cNvPr name="TextBox 34" id="34"/>
          <p:cNvSpPr txBox="true"/>
          <p:nvPr/>
        </p:nvSpPr>
        <p:spPr>
          <a:xfrm rot="0">
            <a:off x="421559" y="4570037"/>
            <a:ext cx="3542158" cy="1216025"/>
          </a:xfrm>
          <a:prstGeom prst="rect">
            <a:avLst/>
          </a:prstGeom>
        </p:spPr>
        <p:txBody>
          <a:bodyPr anchor="t" rtlCol="false" tIns="0" lIns="0" bIns="0" rIns="0">
            <a:spAutoFit/>
          </a:bodyPr>
          <a:lstStyle/>
          <a:p>
            <a:pPr algn="ctr">
              <a:lnSpc>
                <a:spcPts val="3250"/>
              </a:lnSpc>
              <a:spcBef>
                <a:spcPct val="0"/>
              </a:spcBef>
            </a:pPr>
            <a:r>
              <a:rPr lang="en-US" b="true" sz="2500" spc="50">
                <a:solidFill>
                  <a:srgbClr val="1C395E"/>
                </a:solidFill>
                <a:latin typeface="Montserrat Ultra-Bold"/>
                <a:ea typeface="Montserrat Ultra-Bold"/>
                <a:cs typeface="Montserrat Ultra-Bold"/>
                <a:sym typeface="Montserrat Ultra-Bold"/>
              </a:rPr>
              <a:t>Regulasi Database Berdasarkan Negara: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491988">
            <a:off x="7654640" y="-3606361"/>
            <a:ext cx="7696697" cy="19126818"/>
            <a:chOff x="0" y="0"/>
            <a:chExt cx="2027114" cy="5037516"/>
          </a:xfrm>
        </p:grpSpPr>
        <p:sp>
          <p:nvSpPr>
            <p:cNvPr name="Freeform 3" id="3"/>
            <p:cNvSpPr/>
            <p:nvPr/>
          </p:nvSpPr>
          <p:spPr>
            <a:xfrm flipH="false" flipV="false" rot="0">
              <a:off x="0" y="0"/>
              <a:ext cx="2027113" cy="5037516"/>
            </a:xfrm>
            <a:custGeom>
              <a:avLst/>
              <a:gdLst/>
              <a:ahLst/>
              <a:cxnLst/>
              <a:rect r="r" b="b" t="t" l="l"/>
              <a:pathLst>
                <a:path h="5037516" w="2027113">
                  <a:moveTo>
                    <a:pt x="0" y="0"/>
                  </a:moveTo>
                  <a:lnTo>
                    <a:pt x="2027113" y="0"/>
                  </a:lnTo>
                  <a:lnTo>
                    <a:pt x="2027113" y="5037516"/>
                  </a:lnTo>
                  <a:lnTo>
                    <a:pt x="0" y="5037516"/>
                  </a:lnTo>
                  <a:close/>
                </a:path>
              </a:pathLst>
            </a:custGeom>
            <a:solidFill>
              <a:srgbClr val="1C395E"/>
            </a:solidFill>
          </p:spPr>
        </p:sp>
        <p:sp>
          <p:nvSpPr>
            <p:cNvPr name="TextBox 4" id="4"/>
            <p:cNvSpPr txBox="true"/>
            <p:nvPr/>
          </p:nvSpPr>
          <p:spPr>
            <a:xfrm>
              <a:off x="0" y="-19050"/>
              <a:ext cx="2027114" cy="5056566"/>
            </a:xfrm>
            <a:prstGeom prst="rect">
              <a:avLst/>
            </a:prstGeom>
          </p:spPr>
          <p:txBody>
            <a:bodyPr anchor="ctr" rtlCol="false" tIns="50800" lIns="50800" bIns="50800" rIns="50800"/>
            <a:lstStyle/>
            <a:p>
              <a:pPr algn="ctr">
                <a:lnSpc>
                  <a:spcPts val="3250"/>
                </a:lnSpc>
              </a:pPr>
            </a:p>
          </p:txBody>
        </p:sp>
      </p:grpSp>
      <p:grpSp>
        <p:nvGrpSpPr>
          <p:cNvPr name="Group 5" id="5"/>
          <p:cNvGrpSpPr/>
          <p:nvPr/>
        </p:nvGrpSpPr>
        <p:grpSpPr>
          <a:xfrm rot="2491988">
            <a:off x="-993621" y="-1837486"/>
            <a:ext cx="3086100" cy="6814545"/>
            <a:chOff x="0" y="0"/>
            <a:chExt cx="812800" cy="1794777"/>
          </a:xfrm>
        </p:grpSpPr>
        <p:sp>
          <p:nvSpPr>
            <p:cNvPr name="Freeform 6" id="6"/>
            <p:cNvSpPr/>
            <p:nvPr/>
          </p:nvSpPr>
          <p:spPr>
            <a:xfrm flipH="false" flipV="false" rot="0">
              <a:off x="0" y="0"/>
              <a:ext cx="812800" cy="1794777"/>
            </a:xfrm>
            <a:custGeom>
              <a:avLst/>
              <a:gdLst/>
              <a:ahLst/>
              <a:cxnLst/>
              <a:rect r="r" b="b" t="t" l="l"/>
              <a:pathLst>
                <a:path h="1794777" w="812800">
                  <a:moveTo>
                    <a:pt x="0" y="0"/>
                  </a:moveTo>
                  <a:lnTo>
                    <a:pt x="812800" y="0"/>
                  </a:lnTo>
                  <a:lnTo>
                    <a:pt x="812800" y="1794777"/>
                  </a:lnTo>
                  <a:lnTo>
                    <a:pt x="0" y="1794777"/>
                  </a:lnTo>
                  <a:close/>
                </a:path>
              </a:pathLst>
            </a:custGeom>
            <a:solidFill>
              <a:srgbClr val="1C395E"/>
            </a:solidFill>
          </p:spPr>
        </p:sp>
        <p:sp>
          <p:nvSpPr>
            <p:cNvPr name="TextBox 7" id="7"/>
            <p:cNvSpPr txBox="true"/>
            <p:nvPr/>
          </p:nvSpPr>
          <p:spPr>
            <a:xfrm>
              <a:off x="0" y="-19050"/>
              <a:ext cx="812800" cy="1813827"/>
            </a:xfrm>
            <a:prstGeom prst="rect">
              <a:avLst/>
            </a:prstGeom>
          </p:spPr>
          <p:txBody>
            <a:bodyPr anchor="ctr" rtlCol="false" tIns="50800" lIns="50800" bIns="50800" rIns="50800"/>
            <a:lstStyle/>
            <a:p>
              <a:pPr algn="ctr">
                <a:lnSpc>
                  <a:spcPts val="3250"/>
                </a:lnSpc>
              </a:pPr>
            </a:p>
          </p:txBody>
        </p:sp>
      </p:grpSp>
      <p:grpSp>
        <p:nvGrpSpPr>
          <p:cNvPr name="Group 8" id="8"/>
          <p:cNvGrpSpPr/>
          <p:nvPr/>
        </p:nvGrpSpPr>
        <p:grpSpPr>
          <a:xfrm rot="2491988">
            <a:off x="11597377" y="-1107562"/>
            <a:ext cx="7696697" cy="19126818"/>
            <a:chOff x="0" y="0"/>
            <a:chExt cx="2027114" cy="5037516"/>
          </a:xfrm>
        </p:grpSpPr>
        <p:sp>
          <p:nvSpPr>
            <p:cNvPr name="Freeform 9" id="9"/>
            <p:cNvSpPr/>
            <p:nvPr/>
          </p:nvSpPr>
          <p:spPr>
            <a:xfrm flipH="false" flipV="false" rot="0">
              <a:off x="0" y="0"/>
              <a:ext cx="2027113" cy="5037516"/>
            </a:xfrm>
            <a:custGeom>
              <a:avLst/>
              <a:gdLst/>
              <a:ahLst/>
              <a:cxnLst/>
              <a:rect r="r" b="b" t="t" l="l"/>
              <a:pathLst>
                <a:path h="5037516" w="2027113">
                  <a:moveTo>
                    <a:pt x="0" y="0"/>
                  </a:moveTo>
                  <a:lnTo>
                    <a:pt x="2027113" y="0"/>
                  </a:lnTo>
                  <a:lnTo>
                    <a:pt x="2027113" y="5037516"/>
                  </a:lnTo>
                  <a:lnTo>
                    <a:pt x="0" y="5037516"/>
                  </a:lnTo>
                  <a:close/>
                </a:path>
              </a:pathLst>
            </a:custGeom>
            <a:solidFill>
              <a:srgbClr val="39739D"/>
            </a:solidFill>
          </p:spPr>
        </p:sp>
        <p:sp>
          <p:nvSpPr>
            <p:cNvPr name="TextBox 10" id="10"/>
            <p:cNvSpPr txBox="true"/>
            <p:nvPr/>
          </p:nvSpPr>
          <p:spPr>
            <a:xfrm>
              <a:off x="0" y="-19050"/>
              <a:ext cx="2027114" cy="5056566"/>
            </a:xfrm>
            <a:prstGeom prst="rect">
              <a:avLst/>
            </a:prstGeom>
          </p:spPr>
          <p:txBody>
            <a:bodyPr anchor="ctr" rtlCol="false" tIns="50800" lIns="50800" bIns="50800" rIns="50800"/>
            <a:lstStyle/>
            <a:p>
              <a:pPr algn="ctr">
                <a:lnSpc>
                  <a:spcPts val="3250"/>
                </a:lnSpc>
              </a:pPr>
            </a:p>
          </p:txBody>
        </p:sp>
      </p:grpSp>
      <p:sp>
        <p:nvSpPr>
          <p:cNvPr name="Freeform 11" id="11"/>
          <p:cNvSpPr/>
          <p:nvPr/>
        </p:nvSpPr>
        <p:spPr>
          <a:xfrm flipH="false" flipV="false" rot="0">
            <a:off x="15816319" y="359892"/>
            <a:ext cx="2057366" cy="1337617"/>
          </a:xfrm>
          <a:custGeom>
            <a:avLst/>
            <a:gdLst/>
            <a:ahLst/>
            <a:cxnLst/>
            <a:rect r="r" b="b" t="t" l="l"/>
            <a:pathLst>
              <a:path h="1337617" w="2057366">
                <a:moveTo>
                  <a:pt x="0" y="0"/>
                </a:moveTo>
                <a:lnTo>
                  <a:pt x="2057366" y="0"/>
                </a:lnTo>
                <a:lnTo>
                  <a:pt x="2057366" y="1337616"/>
                </a:lnTo>
                <a:lnTo>
                  <a:pt x="0" y="1337616"/>
                </a:lnTo>
                <a:lnTo>
                  <a:pt x="0" y="0"/>
                </a:lnTo>
                <a:close/>
              </a:path>
            </a:pathLst>
          </a:custGeom>
          <a:blipFill>
            <a:blip r:embed="rId2"/>
            <a:stretch>
              <a:fillRect l="0" t="0" r="0" b="0"/>
            </a:stretch>
          </a:blipFill>
        </p:spPr>
      </p:sp>
      <p:grpSp>
        <p:nvGrpSpPr>
          <p:cNvPr name="Group 12" id="12"/>
          <p:cNvGrpSpPr/>
          <p:nvPr/>
        </p:nvGrpSpPr>
        <p:grpSpPr>
          <a:xfrm rot="2491988">
            <a:off x="7501599" y="-3414612"/>
            <a:ext cx="1070319" cy="18401348"/>
            <a:chOff x="0" y="0"/>
            <a:chExt cx="281895" cy="4846446"/>
          </a:xfrm>
        </p:grpSpPr>
        <p:sp>
          <p:nvSpPr>
            <p:cNvPr name="Freeform 13" id="13"/>
            <p:cNvSpPr/>
            <p:nvPr/>
          </p:nvSpPr>
          <p:spPr>
            <a:xfrm flipH="false" flipV="false" rot="0">
              <a:off x="0" y="0"/>
              <a:ext cx="281895" cy="4846446"/>
            </a:xfrm>
            <a:custGeom>
              <a:avLst/>
              <a:gdLst/>
              <a:ahLst/>
              <a:cxnLst/>
              <a:rect r="r" b="b" t="t" l="l"/>
              <a:pathLst>
                <a:path h="4846446" w="281895">
                  <a:moveTo>
                    <a:pt x="0" y="0"/>
                  </a:moveTo>
                  <a:lnTo>
                    <a:pt x="281895" y="0"/>
                  </a:lnTo>
                  <a:lnTo>
                    <a:pt x="281895" y="4846446"/>
                  </a:lnTo>
                  <a:lnTo>
                    <a:pt x="0" y="4846446"/>
                  </a:lnTo>
                  <a:close/>
                </a:path>
              </a:pathLst>
            </a:custGeom>
            <a:solidFill>
              <a:srgbClr val="FF9900"/>
            </a:solidFill>
          </p:spPr>
        </p:sp>
        <p:sp>
          <p:nvSpPr>
            <p:cNvPr name="TextBox 14" id="14"/>
            <p:cNvSpPr txBox="true"/>
            <p:nvPr/>
          </p:nvSpPr>
          <p:spPr>
            <a:xfrm>
              <a:off x="0" y="-19050"/>
              <a:ext cx="281895" cy="4865496"/>
            </a:xfrm>
            <a:prstGeom prst="rect">
              <a:avLst/>
            </a:prstGeom>
          </p:spPr>
          <p:txBody>
            <a:bodyPr anchor="ctr" rtlCol="false" tIns="50800" lIns="50800" bIns="50800" rIns="50800"/>
            <a:lstStyle/>
            <a:p>
              <a:pPr algn="ctr">
                <a:lnSpc>
                  <a:spcPts val="3250"/>
                </a:lnSpc>
              </a:pPr>
            </a:p>
          </p:txBody>
        </p:sp>
      </p:grpSp>
      <p:grpSp>
        <p:nvGrpSpPr>
          <p:cNvPr name="Group 15" id="15"/>
          <p:cNvGrpSpPr/>
          <p:nvPr/>
        </p:nvGrpSpPr>
        <p:grpSpPr>
          <a:xfrm rot="0">
            <a:off x="780510" y="2009934"/>
            <a:ext cx="16845149" cy="3463703"/>
            <a:chOff x="0" y="0"/>
            <a:chExt cx="4245728" cy="873007"/>
          </a:xfrm>
        </p:grpSpPr>
        <p:sp>
          <p:nvSpPr>
            <p:cNvPr name="Freeform 16" id="16"/>
            <p:cNvSpPr/>
            <p:nvPr/>
          </p:nvSpPr>
          <p:spPr>
            <a:xfrm flipH="false" flipV="false" rot="0">
              <a:off x="0" y="0"/>
              <a:ext cx="4245728" cy="873007"/>
            </a:xfrm>
            <a:custGeom>
              <a:avLst/>
              <a:gdLst/>
              <a:ahLst/>
              <a:cxnLst/>
              <a:rect r="r" b="b" t="t" l="l"/>
              <a:pathLst>
                <a:path h="873007" w="4245728">
                  <a:moveTo>
                    <a:pt x="23439" y="0"/>
                  </a:moveTo>
                  <a:lnTo>
                    <a:pt x="4222289" y="0"/>
                  </a:lnTo>
                  <a:cubicBezTo>
                    <a:pt x="4235234" y="0"/>
                    <a:pt x="4245728" y="10494"/>
                    <a:pt x="4245728" y="23439"/>
                  </a:cubicBezTo>
                  <a:lnTo>
                    <a:pt x="4245728" y="849568"/>
                  </a:lnTo>
                  <a:cubicBezTo>
                    <a:pt x="4245728" y="862513"/>
                    <a:pt x="4235234" y="873007"/>
                    <a:pt x="4222289" y="873007"/>
                  </a:cubicBezTo>
                  <a:lnTo>
                    <a:pt x="23439" y="873007"/>
                  </a:lnTo>
                  <a:cubicBezTo>
                    <a:pt x="10494" y="873007"/>
                    <a:pt x="0" y="862513"/>
                    <a:pt x="0" y="849568"/>
                  </a:cubicBezTo>
                  <a:lnTo>
                    <a:pt x="0" y="23439"/>
                  </a:lnTo>
                  <a:cubicBezTo>
                    <a:pt x="0" y="10494"/>
                    <a:pt x="10494" y="0"/>
                    <a:pt x="23439" y="0"/>
                  </a:cubicBezTo>
                  <a:close/>
                </a:path>
              </a:pathLst>
            </a:custGeom>
            <a:solidFill>
              <a:srgbClr val="264D6D"/>
            </a:solidFill>
          </p:spPr>
        </p:sp>
        <p:sp>
          <p:nvSpPr>
            <p:cNvPr name="TextBox 17" id="17"/>
            <p:cNvSpPr txBox="true"/>
            <p:nvPr/>
          </p:nvSpPr>
          <p:spPr>
            <a:xfrm>
              <a:off x="0" y="-19050"/>
              <a:ext cx="4245728" cy="892057"/>
            </a:xfrm>
            <a:prstGeom prst="rect">
              <a:avLst/>
            </a:prstGeom>
          </p:spPr>
          <p:txBody>
            <a:bodyPr anchor="ctr" rtlCol="false" tIns="50800" lIns="50800" bIns="50800" rIns="50800"/>
            <a:lstStyle/>
            <a:p>
              <a:pPr algn="ctr">
                <a:lnSpc>
                  <a:spcPts val="3250"/>
                </a:lnSpc>
              </a:pPr>
            </a:p>
          </p:txBody>
        </p:sp>
      </p:grpSp>
      <p:grpSp>
        <p:nvGrpSpPr>
          <p:cNvPr name="Group 18" id="18"/>
          <p:cNvGrpSpPr/>
          <p:nvPr/>
        </p:nvGrpSpPr>
        <p:grpSpPr>
          <a:xfrm rot="0">
            <a:off x="780510" y="5786062"/>
            <a:ext cx="17093175" cy="3131570"/>
            <a:chOff x="0" y="0"/>
            <a:chExt cx="4436539" cy="812800"/>
          </a:xfrm>
        </p:grpSpPr>
        <p:sp>
          <p:nvSpPr>
            <p:cNvPr name="Freeform 19" id="19"/>
            <p:cNvSpPr/>
            <p:nvPr/>
          </p:nvSpPr>
          <p:spPr>
            <a:xfrm flipH="false" flipV="false" rot="0">
              <a:off x="0" y="0"/>
              <a:ext cx="4436539" cy="812800"/>
            </a:xfrm>
            <a:custGeom>
              <a:avLst/>
              <a:gdLst/>
              <a:ahLst/>
              <a:cxnLst/>
              <a:rect r="r" b="b" t="t" l="l"/>
              <a:pathLst>
                <a:path h="812800" w="4436539">
                  <a:moveTo>
                    <a:pt x="23099" y="0"/>
                  </a:moveTo>
                  <a:lnTo>
                    <a:pt x="4413440" y="0"/>
                  </a:lnTo>
                  <a:cubicBezTo>
                    <a:pt x="4426197" y="0"/>
                    <a:pt x="4436539" y="10342"/>
                    <a:pt x="4436539" y="23099"/>
                  </a:cubicBezTo>
                  <a:lnTo>
                    <a:pt x="4436539" y="789701"/>
                  </a:lnTo>
                  <a:cubicBezTo>
                    <a:pt x="4436539" y="802458"/>
                    <a:pt x="4426197" y="812800"/>
                    <a:pt x="4413440" y="812800"/>
                  </a:cubicBezTo>
                  <a:lnTo>
                    <a:pt x="23099" y="812800"/>
                  </a:lnTo>
                  <a:cubicBezTo>
                    <a:pt x="10342" y="812800"/>
                    <a:pt x="0" y="802458"/>
                    <a:pt x="0" y="789701"/>
                  </a:cubicBezTo>
                  <a:lnTo>
                    <a:pt x="0" y="23099"/>
                  </a:lnTo>
                  <a:cubicBezTo>
                    <a:pt x="0" y="10342"/>
                    <a:pt x="10342" y="0"/>
                    <a:pt x="23099" y="0"/>
                  </a:cubicBezTo>
                  <a:close/>
                </a:path>
              </a:pathLst>
            </a:custGeom>
            <a:solidFill>
              <a:srgbClr val="264D6D"/>
            </a:solidFill>
          </p:spPr>
        </p:sp>
        <p:sp>
          <p:nvSpPr>
            <p:cNvPr name="TextBox 20" id="20"/>
            <p:cNvSpPr txBox="true"/>
            <p:nvPr/>
          </p:nvSpPr>
          <p:spPr>
            <a:xfrm>
              <a:off x="0" y="-19050"/>
              <a:ext cx="4436539" cy="831850"/>
            </a:xfrm>
            <a:prstGeom prst="rect">
              <a:avLst/>
            </a:prstGeom>
          </p:spPr>
          <p:txBody>
            <a:bodyPr anchor="ctr" rtlCol="false" tIns="50800" lIns="50800" bIns="50800" rIns="50800"/>
            <a:lstStyle/>
            <a:p>
              <a:pPr algn="ctr">
                <a:lnSpc>
                  <a:spcPts val="3250"/>
                </a:lnSpc>
              </a:pPr>
            </a:p>
          </p:txBody>
        </p:sp>
      </p:grpSp>
      <p:sp>
        <p:nvSpPr>
          <p:cNvPr name="Freeform 21" id="21"/>
          <p:cNvSpPr/>
          <p:nvPr/>
        </p:nvSpPr>
        <p:spPr>
          <a:xfrm flipH="false" flipV="false" rot="0">
            <a:off x="1533865" y="6277369"/>
            <a:ext cx="1826924" cy="2217814"/>
          </a:xfrm>
          <a:custGeom>
            <a:avLst/>
            <a:gdLst/>
            <a:ahLst/>
            <a:cxnLst/>
            <a:rect r="r" b="b" t="t" l="l"/>
            <a:pathLst>
              <a:path h="2217814" w="1826924">
                <a:moveTo>
                  <a:pt x="0" y="0"/>
                </a:moveTo>
                <a:lnTo>
                  <a:pt x="1826924" y="0"/>
                </a:lnTo>
                <a:lnTo>
                  <a:pt x="1826924" y="2217814"/>
                </a:lnTo>
                <a:lnTo>
                  <a:pt x="0" y="22178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14783568" y="2671050"/>
            <a:ext cx="2475732" cy="2076520"/>
          </a:xfrm>
          <a:custGeom>
            <a:avLst/>
            <a:gdLst/>
            <a:ahLst/>
            <a:cxnLst/>
            <a:rect r="r" b="b" t="t" l="l"/>
            <a:pathLst>
              <a:path h="2076520" w="2475732">
                <a:moveTo>
                  <a:pt x="0" y="0"/>
                </a:moveTo>
                <a:lnTo>
                  <a:pt x="2475732" y="0"/>
                </a:lnTo>
                <a:lnTo>
                  <a:pt x="2475732" y="2076520"/>
                </a:lnTo>
                <a:lnTo>
                  <a:pt x="0" y="20765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3" id="23"/>
          <p:cNvGrpSpPr/>
          <p:nvPr/>
        </p:nvGrpSpPr>
        <p:grpSpPr>
          <a:xfrm rot="0">
            <a:off x="780510" y="1028700"/>
            <a:ext cx="15035809" cy="718978"/>
            <a:chOff x="0" y="0"/>
            <a:chExt cx="3960049" cy="189360"/>
          </a:xfrm>
        </p:grpSpPr>
        <p:sp>
          <p:nvSpPr>
            <p:cNvPr name="Freeform 24" id="24"/>
            <p:cNvSpPr/>
            <p:nvPr/>
          </p:nvSpPr>
          <p:spPr>
            <a:xfrm flipH="false" flipV="false" rot="0">
              <a:off x="0" y="0"/>
              <a:ext cx="3960049" cy="189360"/>
            </a:xfrm>
            <a:custGeom>
              <a:avLst/>
              <a:gdLst/>
              <a:ahLst/>
              <a:cxnLst/>
              <a:rect r="r" b="b" t="t" l="l"/>
              <a:pathLst>
                <a:path h="189360" w="3960049">
                  <a:moveTo>
                    <a:pt x="26260" y="0"/>
                  </a:moveTo>
                  <a:lnTo>
                    <a:pt x="3933789" y="0"/>
                  </a:lnTo>
                  <a:cubicBezTo>
                    <a:pt x="3948292" y="0"/>
                    <a:pt x="3960049" y="11757"/>
                    <a:pt x="3960049" y="26260"/>
                  </a:cubicBezTo>
                  <a:lnTo>
                    <a:pt x="3960049" y="163101"/>
                  </a:lnTo>
                  <a:cubicBezTo>
                    <a:pt x="3960049" y="170065"/>
                    <a:pt x="3957282" y="176744"/>
                    <a:pt x="3952357" y="181669"/>
                  </a:cubicBezTo>
                  <a:cubicBezTo>
                    <a:pt x="3947433" y="186594"/>
                    <a:pt x="3940753" y="189360"/>
                    <a:pt x="3933789" y="189360"/>
                  </a:cubicBezTo>
                  <a:lnTo>
                    <a:pt x="26260" y="189360"/>
                  </a:lnTo>
                  <a:cubicBezTo>
                    <a:pt x="19295" y="189360"/>
                    <a:pt x="12616" y="186594"/>
                    <a:pt x="7691" y="181669"/>
                  </a:cubicBezTo>
                  <a:cubicBezTo>
                    <a:pt x="2767" y="176744"/>
                    <a:pt x="0" y="170065"/>
                    <a:pt x="0" y="163101"/>
                  </a:cubicBezTo>
                  <a:lnTo>
                    <a:pt x="0" y="26260"/>
                  </a:lnTo>
                  <a:cubicBezTo>
                    <a:pt x="0" y="19295"/>
                    <a:pt x="2767" y="12616"/>
                    <a:pt x="7691" y="7691"/>
                  </a:cubicBezTo>
                  <a:cubicBezTo>
                    <a:pt x="12616" y="2767"/>
                    <a:pt x="19295" y="0"/>
                    <a:pt x="26260" y="0"/>
                  </a:cubicBezTo>
                  <a:close/>
                </a:path>
              </a:pathLst>
            </a:custGeom>
            <a:solidFill>
              <a:srgbClr val="264D6D"/>
            </a:solidFill>
          </p:spPr>
        </p:sp>
        <p:sp>
          <p:nvSpPr>
            <p:cNvPr name="TextBox 25" id="25"/>
            <p:cNvSpPr txBox="true"/>
            <p:nvPr/>
          </p:nvSpPr>
          <p:spPr>
            <a:xfrm>
              <a:off x="0" y="-19050"/>
              <a:ext cx="3960049" cy="208410"/>
            </a:xfrm>
            <a:prstGeom prst="rect">
              <a:avLst/>
            </a:prstGeom>
          </p:spPr>
          <p:txBody>
            <a:bodyPr anchor="ctr" rtlCol="false" tIns="50800" lIns="50800" bIns="50800" rIns="50800"/>
            <a:lstStyle/>
            <a:p>
              <a:pPr algn="ctr">
                <a:lnSpc>
                  <a:spcPts val="3250"/>
                </a:lnSpc>
              </a:pPr>
            </a:p>
          </p:txBody>
        </p:sp>
      </p:grpSp>
      <p:sp>
        <p:nvSpPr>
          <p:cNvPr name="TextBox 26" id="26"/>
          <p:cNvSpPr txBox="true"/>
          <p:nvPr/>
        </p:nvSpPr>
        <p:spPr>
          <a:xfrm rot="0">
            <a:off x="1343634" y="2224854"/>
            <a:ext cx="13439934" cy="2949862"/>
          </a:xfrm>
          <a:prstGeom prst="rect">
            <a:avLst/>
          </a:prstGeom>
        </p:spPr>
        <p:txBody>
          <a:bodyPr anchor="t" rtlCol="false" tIns="0" lIns="0" bIns="0" rIns="0">
            <a:spAutoFit/>
          </a:bodyPr>
          <a:lstStyle/>
          <a:p>
            <a:pPr algn="l">
              <a:lnSpc>
                <a:spcPts val="2587"/>
              </a:lnSpc>
            </a:pPr>
            <a:r>
              <a:rPr lang="en-US" b="true" sz="1990" spc="39">
                <a:solidFill>
                  <a:srgbClr val="FFFFFF"/>
                </a:solidFill>
                <a:latin typeface="Montserrat Ultra-Bold"/>
                <a:ea typeface="Montserrat Ultra-Bold"/>
                <a:cs typeface="Montserrat Ultra-Bold"/>
                <a:sym typeface="Montserrat Ultra-Bold"/>
              </a:rPr>
              <a:t>Tantangan:</a:t>
            </a:r>
          </a:p>
          <a:p>
            <a:pPr algn="l" marL="429747" indent="-214874" lvl="1">
              <a:lnSpc>
                <a:spcPts val="2587"/>
              </a:lnSpc>
              <a:buFont typeface="Arial"/>
              <a:buChar char="•"/>
            </a:pPr>
            <a:r>
              <a:rPr lang="en-US" b="true" sz="1990" spc="39">
                <a:solidFill>
                  <a:srgbClr val="FFFFFF"/>
                </a:solidFill>
                <a:latin typeface="Montserrat Ultra-Bold"/>
                <a:ea typeface="Montserrat Ultra-Bold"/>
                <a:cs typeface="Montserrat Ultra-Bold"/>
                <a:sym typeface="Montserrat Ultra-Bold"/>
              </a:rPr>
              <a:t>Biaya Kepatuhan: Perusahaan akan menghadapi peningkatan biaya untuk mematuhi persyaratan lokalisasi data, termasuk investasi infrastruktur untuk penyimpanan data dalam negeri.</a:t>
            </a:r>
          </a:p>
          <a:p>
            <a:pPr algn="l" marL="429747" indent="-214874" lvl="1">
              <a:lnSpc>
                <a:spcPts val="2587"/>
              </a:lnSpc>
              <a:buFont typeface="Arial"/>
              <a:buChar char="•"/>
            </a:pPr>
            <a:r>
              <a:rPr lang="en-US" b="true" sz="1990" spc="39">
                <a:solidFill>
                  <a:srgbClr val="FFFFFF"/>
                </a:solidFill>
                <a:latin typeface="Montserrat Ultra-Bold"/>
                <a:ea typeface="Montserrat Ultra-Bold"/>
                <a:cs typeface="Montserrat Ultra-Bold"/>
                <a:sym typeface="Montserrat Ultra-Bold"/>
              </a:rPr>
              <a:t>Risiko Hukum: Ketidakpatuhan dapat menyebabkan sanksi berat, masalah hukum, dan kerusakan reputasi, terutama bagi perusahaan yang menangani data pribadi, keuangan, atau sensitif.</a:t>
            </a:r>
          </a:p>
          <a:p>
            <a:pPr algn="l" marL="429747" indent="-214874" lvl="1">
              <a:lnSpc>
                <a:spcPts val="2587"/>
              </a:lnSpc>
              <a:buFont typeface="Arial"/>
              <a:buChar char="•"/>
            </a:pPr>
            <a:r>
              <a:rPr lang="en-US" b="true" sz="1990" spc="39">
                <a:solidFill>
                  <a:srgbClr val="FFFFFF"/>
                </a:solidFill>
                <a:latin typeface="Montserrat Ultra-Bold"/>
                <a:ea typeface="Montserrat Ultra-Bold"/>
                <a:cs typeface="Montserrat Ultra-Bold"/>
                <a:sym typeface="Montserrat Ultra-Bold"/>
              </a:rPr>
              <a:t>Pembatasan Operasional: Pembatasan aliran data lintas batas dapat menghambat operasi global, terutama untuk bisnis yang mengandalkan pemrosesan data terpusat.</a:t>
            </a:r>
          </a:p>
        </p:txBody>
      </p:sp>
      <p:sp>
        <p:nvSpPr>
          <p:cNvPr name="TextBox 27" id="27"/>
          <p:cNvSpPr txBox="true"/>
          <p:nvPr/>
        </p:nvSpPr>
        <p:spPr>
          <a:xfrm rot="0">
            <a:off x="3758770" y="6043155"/>
            <a:ext cx="14529230" cy="2601005"/>
          </a:xfrm>
          <a:prstGeom prst="rect">
            <a:avLst/>
          </a:prstGeom>
        </p:spPr>
        <p:txBody>
          <a:bodyPr anchor="t" rtlCol="false" tIns="0" lIns="0" bIns="0" rIns="0">
            <a:spAutoFit/>
          </a:bodyPr>
          <a:lstStyle/>
          <a:p>
            <a:pPr algn="l">
              <a:lnSpc>
                <a:spcPts val="2595"/>
              </a:lnSpc>
            </a:pPr>
            <a:r>
              <a:rPr lang="en-US" b="true" sz="1996" spc="39">
                <a:solidFill>
                  <a:srgbClr val="FFFFFF"/>
                </a:solidFill>
                <a:latin typeface="Montserrat Ultra-Bold"/>
                <a:ea typeface="Montserrat Ultra-Bold"/>
                <a:cs typeface="Montserrat Ultra-Bold"/>
                <a:sym typeface="Montserrat Ultra-Bold"/>
              </a:rPr>
              <a:t>Solusi / masukkan:</a:t>
            </a:r>
          </a:p>
          <a:p>
            <a:pPr algn="l" marL="431069" indent="-215535" lvl="1">
              <a:lnSpc>
                <a:spcPts val="2595"/>
              </a:lnSpc>
              <a:buFont typeface="Arial"/>
              <a:buChar char="•"/>
            </a:pPr>
            <a:r>
              <a:rPr lang="en-US" b="true" sz="1996" spc="39">
                <a:solidFill>
                  <a:srgbClr val="FFFFFF"/>
                </a:solidFill>
                <a:latin typeface="Montserrat Ultra-Bold"/>
                <a:ea typeface="Montserrat Ultra-Bold"/>
                <a:cs typeface="Montserrat Ultra-Bold"/>
                <a:sym typeface="Montserrat Ultra-Bold"/>
              </a:rPr>
              <a:t>Pusat Data Lokal: Mendirikan pusat data atau bermitra dengan penyedia layanan lokal untuk memenuhi persyaratan penyimpanan data dalam negeri.</a:t>
            </a:r>
          </a:p>
          <a:p>
            <a:pPr algn="l" marL="431069" indent="-215535" lvl="1">
              <a:lnSpc>
                <a:spcPts val="2595"/>
              </a:lnSpc>
              <a:buFont typeface="Arial"/>
              <a:buChar char="•"/>
            </a:pPr>
            <a:r>
              <a:rPr lang="en-US" b="true" sz="1996" spc="39">
                <a:solidFill>
                  <a:srgbClr val="FFFFFF"/>
                </a:solidFill>
                <a:latin typeface="Montserrat Ultra-Bold"/>
                <a:ea typeface="Montserrat Ultra-Bold"/>
                <a:cs typeface="Montserrat Ultra-Bold"/>
                <a:sym typeface="Montserrat Ultra-Bold"/>
              </a:rPr>
              <a:t>Program Kepatuhan: Menerapkan program kepatuhan yang kuat untuk memantau perubahan regulasi, memperoleh izin yang diperlukan, dan mematuhi hukum lokal.</a:t>
            </a:r>
          </a:p>
          <a:p>
            <a:pPr algn="l" marL="431069" indent="-215535" lvl="1">
              <a:lnSpc>
                <a:spcPts val="2595"/>
              </a:lnSpc>
              <a:buFont typeface="Arial"/>
              <a:buChar char="•"/>
            </a:pPr>
            <a:r>
              <a:rPr lang="en-US" b="true" sz="1996" spc="39">
                <a:solidFill>
                  <a:srgbClr val="FFFFFF"/>
                </a:solidFill>
                <a:latin typeface="Montserrat Ultra-Bold"/>
                <a:ea typeface="Montserrat Ultra-Bold"/>
                <a:cs typeface="Montserrat Ultra-Bold"/>
                <a:sym typeface="Montserrat Ultra-Bold"/>
              </a:rPr>
              <a:t>Perjanjian Perlindungan Data: Menggunakan kontrak dengan pemroses data pihak ketiga yang sesuai dengan standar hukum lokal untuk memastikan kepatuhan dengan undang-undang perlindungan data.</a:t>
            </a:r>
          </a:p>
        </p:txBody>
      </p:sp>
      <p:sp>
        <p:nvSpPr>
          <p:cNvPr name="TextBox 28" id="28"/>
          <p:cNvSpPr txBox="true"/>
          <p:nvPr/>
        </p:nvSpPr>
        <p:spPr>
          <a:xfrm rot="0">
            <a:off x="1343634" y="1172911"/>
            <a:ext cx="12274947" cy="396875"/>
          </a:xfrm>
          <a:prstGeom prst="rect">
            <a:avLst/>
          </a:prstGeom>
        </p:spPr>
        <p:txBody>
          <a:bodyPr anchor="t" rtlCol="false" tIns="0" lIns="0" bIns="0" rIns="0">
            <a:spAutoFit/>
          </a:bodyPr>
          <a:lstStyle/>
          <a:p>
            <a:pPr algn="ctr">
              <a:lnSpc>
                <a:spcPts val="3250"/>
              </a:lnSpc>
              <a:spcBef>
                <a:spcPct val="0"/>
              </a:spcBef>
            </a:pPr>
            <a:r>
              <a:rPr lang="en-US" b="true" sz="2500" spc="50">
                <a:solidFill>
                  <a:srgbClr val="F4F4F4"/>
                </a:solidFill>
                <a:latin typeface="Montserrat Ultra-Bold"/>
                <a:ea typeface="Montserrat Ultra-Bold"/>
                <a:cs typeface="Montserrat Ultra-Bold"/>
                <a:sym typeface="Montserrat Ultra-Bold"/>
              </a:rPr>
              <a:t>Dampak bagi Perusahaan yang Menjual Produk ke Negara-Negara Ini: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1653349"/>
            <a:ext cx="16230600" cy="7840966"/>
          </a:xfrm>
          <a:prstGeom prst="rect">
            <a:avLst/>
          </a:prstGeom>
          <a:solidFill>
            <a:srgbClr val="213559"/>
          </a:solidFill>
        </p:spPr>
      </p:sp>
      <p:grpSp>
        <p:nvGrpSpPr>
          <p:cNvPr name="Group 5" id="5"/>
          <p:cNvGrpSpPr/>
          <p:nvPr/>
        </p:nvGrpSpPr>
        <p:grpSpPr>
          <a:xfrm rot="0">
            <a:off x="9639230" y="-203728"/>
            <a:ext cx="8944351" cy="10694456"/>
            <a:chOff x="0" y="0"/>
            <a:chExt cx="8603361" cy="10286746"/>
          </a:xfrm>
        </p:grpSpPr>
        <p:sp>
          <p:nvSpPr>
            <p:cNvPr name="Freeform 6" id="6"/>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88029" t="0" r="-24793" b="0"/>
              </a:stretch>
            </a:blipFill>
          </p:spPr>
        </p:sp>
      </p:grpSp>
      <p:sp>
        <p:nvSpPr>
          <p:cNvPr name="Freeform 7" id="7"/>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10767060" y="2064892"/>
            <a:ext cx="6492240" cy="0"/>
          </a:xfrm>
          <a:prstGeom prst="line">
            <a:avLst/>
          </a:prstGeom>
          <a:ln cap="flat" w="447675">
            <a:solidFill>
              <a:srgbClr val="FFFFFF"/>
            </a:solidFill>
            <a:prstDash val="sysDot"/>
            <a:headEnd type="none" len="sm" w="sm"/>
            <a:tailEnd type="none" len="sm" w="sm"/>
          </a:ln>
        </p:spPr>
      </p:sp>
      <p:sp>
        <p:nvSpPr>
          <p:cNvPr name="TextBox 9" id="9"/>
          <p:cNvSpPr txBox="true"/>
          <p:nvPr/>
        </p:nvSpPr>
        <p:spPr>
          <a:xfrm rot="0">
            <a:off x="286339" y="575501"/>
            <a:ext cx="8610530" cy="1077849"/>
          </a:xfrm>
          <a:prstGeom prst="rect">
            <a:avLst/>
          </a:prstGeom>
        </p:spPr>
        <p:txBody>
          <a:bodyPr anchor="t" rtlCol="false" tIns="0" lIns="0" bIns="0" rIns="0">
            <a:spAutoFit/>
          </a:bodyPr>
          <a:lstStyle/>
          <a:p>
            <a:pPr algn="l">
              <a:lnSpc>
                <a:spcPts val="8071"/>
              </a:lnSpc>
            </a:pPr>
            <a:r>
              <a:rPr lang="en-US" b="true" sz="8236" i="true" spc="-485">
                <a:solidFill>
                  <a:srgbClr val="263F6B"/>
                </a:solidFill>
                <a:latin typeface="Montserrat Ultra-Bold Italics"/>
                <a:ea typeface="Montserrat Ultra-Bold Italics"/>
                <a:cs typeface="Montserrat Ultra-Bold Italics"/>
                <a:sym typeface="Montserrat Ultra-Bold Italics"/>
              </a:rPr>
              <a:t>BACKGROUND</a:t>
            </a:r>
          </a:p>
        </p:txBody>
      </p:sp>
      <p:sp>
        <p:nvSpPr>
          <p:cNvPr name="TextBox 10" id="10"/>
          <p:cNvSpPr txBox="true"/>
          <p:nvPr/>
        </p:nvSpPr>
        <p:spPr>
          <a:xfrm rot="0">
            <a:off x="1253544" y="2241104"/>
            <a:ext cx="9615028" cy="2267016"/>
          </a:xfrm>
          <a:prstGeom prst="rect">
            <a:avLst/>
          </a:prstGeom>
        </p:spPr>
        <p:txBody>
          <a:bodyPr anchor="t" rtlCol="false" tIns="0" lIns="0" bIns="0" rIns="0">
            <a:spAutoFit/>
          </a:bodyPr>
          <a:lstStyle/>
          <a:p>
            <a:pPr algn="l">
              <a:lnSpc>
                <a:spcPts val="3671"/>
              </a:lnSpc>
            </a:pPr>
            <a:r>
              <a:rPr lang="en-US" sz="2622">
                <a:solidFill>
                  <a:srgbClr val="FFFFFF"/>
                </a:solidFill>
                <a:latin typeface="Montserrat"/>
                <a:ea typeface="Montserrat"/>
                <a:cs typeface="Montserrat"/>
                <a:sym typeface="Montserrat"/>
              </a:rPr>
              <a:t>Amazon Web Services (AWS) adalah platform layanan cloud yang disediakan oleh Amazon, yang menawarkan berbagai layanan seperti penyimpanan data, komputasi, database, jaringan, machine learning, keamanan, dan analisis data.</a:t>
            </a:r>
          </a:p>
        </p:txBody>
      </p:sp>
      <p:sp>
        <p:nvSpPr>
          <p:cNvPr name="TextBox 11" id="11"/>
          <p:cNvSpPr txBox="true"/>
          <p:nvPr/>
        </p:nvSpPr>
        <p:spPr>
          <a:xfrm rot="0">
            <a:off x="1253544" y="5114925"/>
            <a:ext cx="8385687" cy="3714638"/>
          </a:xfrm>
          <a:prstGeom prst="rect">
            <a:avLst/>
          </a:prstGeom>
        </p:spPr>
        <p:txBody>
          <a:bodyPr anchor="t" rtlCol="false" tIns="0" lIns="0" bIns="0" rIns="0">
            <a:spAutoFit/>
          </a:bodyPr>
          <a:lstStyle/>
          <a:p>
            <a:pPr algn="l">
              <a:lnSpc>
                <a:spcPts val="2936"/>
              </a:lnSpc>
              <a:spcBef>
                <a:spcPct val="0"/>
              </a:spcBef>
            </a:pPr>
            <a:r>
              <a:rPr lang="en-US" sz="2258" spc="45">
                <a:solidFill>
                  <a:srgbClr val="FFFFFF"/>
                </a:solidFill>
                <a:latin typeface="Montserrat"/>
                <a:ea typeface="Montserrat"/>
                <a:cs typeface="Montserrat"/>
                <a:sym typeface="Montserrat"/>
              </a:rPr>
              <a:t>Rumusan Masalah:</a:t>
            </a:r>
          </a:p>
          <a:p>
            <a:pPr algn="l">
              <a:lnSpc>
                <a:spcPts val="2936"/>
              </a:lnSpc>
              <a:spcBef>
                <a:spcPct val="0"/>
              </a:spcBef>
            </a:pPr>
            <a:r>
              <a:rPr lang="en-US" sz="2258" spc="45">
                <a:solidFill>
                  <a:srgbClr val="FFFFFF"/>
                </a:solidFill>
                <a:latin typeface="Montserrat"/>
                <a:ea typeface="Montserrat"/>
                <a:cs typeface="Montserrat"/>
                <a:sym typeface="Montserrat"/>
              </a:rPr>
              <a:t>1. Bagaimana perusahaan dapat meningkatkan profitabilitas produk dengan margin rendah atau negatif?</a:t>
            </a:r>
          </a:p>
          <a:p>
            <a:pPr algn="l">
              <a:lnSpc>
                <a:spcPts val="2936"/>
              </a:lnSpc>
              <a:spcBef>
                <a:spcPct val="0"/>
              </a:spcBef>
            </a:pPr>
          </a:p>
          <a:p>
            <a:pPr algn="l">
              <a:lnSpc>
                <a:spcPts val="2936"/>
              </a:lnSpc>
              <a:spcBef>
                <a:spcPct val="0"/>
              </a:spcBef>
            </a:pPr>
            <a:r>
              <a:rPr lang="en-US" sz="2258" spc="45">
                <a:solidFill>
                  <a:srgbClr val="FFFFFF"/>
                </a:solidFill>
                <a:latin typeface="Montserrat"/>
                <a:ea typeface="Montserrat"/>
                <a:cs typeface="Montserrat"/>
                <a:sym typeface="Montserrat"/>
              </a:rPr>
              <a:t>2. Bagaimana cara mengoptimalkan segmentasi pelanggan berdasarkan perilaku pembelian?</a:t>
            </a:r>
          </a:p>
          <a:p>
            <a:pPr algn="l">
              <a:lnSpc>
                <a:spcPts val="2936"/>
              </a:lnSpc>
              <a:spcBef>
                <a:spcPct val="0"/>
              </a:spcBef>
            </a:pPr>
          </a:p>
          <a:p>
            <a:pPr algn="l">
              <a:lnSpc>
                <a:spcPts val="2936"/>
              </a:lnSpc>
              <a:spcBef>
                <a:spcPct val="0"/>
              </a:spcBef>
            </a:pPr>
            <a:r>
              <a:rPr lang="en-US" sz="2258" spc="45">
                <a:solidFill>
                  <a:srgbClr val="FFFFFF"/>
                </a:solidFill>
                <a:latin typeface="Montserrat"/>
                <a:ea typeface="Montserrat"/>
                <a:cs typeface="Montserrat"/>
                <a:sym typeface="Montserrat"/>
              </a:rPr>
              <a:t>3. Bagaimana perusahaan dapat meningkatkan kinerja pasar di subregion dengan margin negatif?</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454649">
            <a:off x="-1465090" y="-2246031"/>
            <a:ext cx="3808519" cy="6638991"/>
            <a:chOff x="0" y="0"/>
            <a:chExt cx="1003067" cy="1748541"/>
          </a:xfrm>
        </p:grpSpPr>
        <p:sp>
          <p:nvSpPr>
            <p:cNvPr name="Freeform 3" id="3"/>
            <p:cNvSpPr/>
            <p:nvPr/>
          </p:nvSpPr>
          <p:spPr>
            <a:xfrm flipH="false" flipV="false" rot="0">
              <a:off x="0" y="0"/>
              <a:ext cx="1003067" cy="1748541"/>
            </a:xfrm>
            <a:custGeom>
              <a:avLst/>
              <a:gdLst/>
              <a:ahLst/>
              <a:cxnLst/>
              <a:rect r="r" b="b" t="t" l="l"/>
              <a:pathLst>
                <a:path h="1748541" w="1003067">
                  <a:moveTo>
                    <a:pt x="0" y="0"/>
                  </a:moveTo>
                  <a:lnTo>
                    <a:pt x="1003067" y="0"/>
                  </a:lnTo>
                  <a:lnTo>
                    <a:pt x="1003067" y="1748541"/>
                  </a:lnTo>
                  <a:lnTo>
                    <a:pt x="0" y="1748541"/>
                  </a:lnTo>
                  <a:close/>
                </a:path>
              </a:pathLst>
            </a:custGeom>
            <a:solidFill>
              <a:srgbClr val="1C395E"/>
            </a:solidFill>
          </p:spPr>
        </p:sp>
        <p:sp>
          <p:nvSpPr>
            <p:cNvPr name="TextBox 4" id="4"/>
            <p:cNvSpPr txBox="true"/>
            <p:nvPr/>
          </p:nvSpPr>
          <p:spPr>
            <a:xfrm>
              <a:off x="0" y="-19050"/>
              <a:ext cx="1003067" cy="1767591"/>
            </a:xfrm>
            <a:prstGeom prst="rect">
              <a:avLst/>
            </a:prstGeom>
          </p:spPr>
          <p:txBody>
            <a:bodyPr anchor="ctr" rtlCol="false" tIns="50800" lIns="50800" bIns="50800" rIns="50800"/>
            <a:lstStyle/>
            <a:p>
              <a:pPr algn="ctr">
                <a:lnSpc>
                  <a:spcPts val="3250"/>
                </a:lnSpc>
              </a:pPr>
            </a:p>
          </p:txBody>
        </p:sp>
      </p:grpSp>
      <p:grpSp>
        <p:nvGrpSpPr>
          <p:cNvPr name="Group 5" id="5"/>
          <p:cNvGrpSpPr/>
          <p:nvPr/>
        </p:nvGrpSpPr>
        <p:grpSpPr>
          <a:xfrm rot="2454649">
            <a:off x="13043863" y="-3675237"/>
            <a:ext cx="5878634" cy="6131442"/>
            <a:chOff x="0" y="0"/>
            <a:chExt cx="1548282" cy="1614865"/>
          </a:xfrm>
        </p:grpSpPr>
        <p:sp>
          <p:nvSpPr>
            <p:cNvPr name="Freeform 6" id="6"/>
            <p:cNvSpPr/>
            <p:nvPr/>
          </p:nvSpPr>
          <p:spPr>
            <a:xfrm flipH="false" flipV="false" rot="0">
              <a:off x="0" y="0"/>
              <a:ext cx="1548282" cy="1614865"/>
            </a:xfrm>
            <a:custGeom>
              <a:avLst/>
              <a:gdLst/>
              <a:ahLst/>
              <a:cxnLst/>
              <a:rect r="r" b="b" t="t" l="l"/>
              <a:pathLst>
                <a:path h="1614865" w="1548282">
                  <a:moveTo>
                    <a:pt x="0" y="0"/>
                  </a:moveTo>
                  <a:lnTo>
                    <a:pt x="1548282" y="0"/>
                  </a:lnTo>
                  <a:lnTo>
                    <a:pt x="1548282" y="1614865"/>
                  </a:lnTo>
                  <a:lnTo>
                    <a:pt x="0" y="1614865"/>
                  </a:lnTo>
                  <a:close/>
                </a:path>
              </a:pathLst>
            </a:custGeom>
            <a:solidFill>
              <a:srgbClr val="1C395E"/>
            </a:solidFill>
          </p:spPr>
        </p:sp>
        <p:sp>
          <p:nvSpPr>
            <p:cNvPr name="TextBox 7" id="7"/>
            <p:cNvSpPr txBox="true"/>
            <p:nvPr/>
          </p:nvSpPr>
          <p:spPr>
            <a:xfrm>
              <a:off x="0" y="-19050"/>
              <a:ext cx="1548282" cy="1633915"/>
            </a:xfrm>
            <a:prstGeom prst="rect">
              <a:avLst/>
            </a:prstGeom>
          </p:spPr>
          <p:txBody>
            <a:bodyPr anchor="ctr" rtlCol="false" tIns="50800" lIns="50800" bIns="50800" rIns="50800"/>
            <a:lstStyle/>
            <a:p>
              <a:pPr algn="ctr">
                <a:lnSpc>
                  <a:spcPts val="3250"/>
                </a:lnSpc>
              </a:pPr>
            </a:p>
          </p:txBody>
        </p:sp>
      </p:grpSp>
      <p:grpSp>
        <p:nvGrpSpPr>
          <p:cNvPr name="Group 8" id="8"/>
          <p:cNvGrpSpPr/>
          <p:nvPr/>
        </p:nvGrpSpPr>
        <p:grpSpPr>
          <a:xfrm rot="2454649">
            <a:off x="-1557905" y="4565726"/>
            <a:ext cx="5814421" cy="6383809"/>
            <a:chOff x="0" y="0"/>
            <a:chExt cx="1531370" cy="1681333"/>
          </a:xfrm>
        </p:grpSpPr>
        <p:sp>
          <p:nvSpPr>
            <p:cNvPr name="Freeform 9" id="9"/>
            <p:cNvSpPr/>
            <p:nvPr/>
          </p:nvSpPr>
          <p:spPr>
            <a:xfrm flipH="false" flipV="false" rot="0">
              <a:off x="0" y="0"/>
              <a:ext cx="1531370" cy="1681332"/>
            </a:xfrm>
            <a:custGeom>
              <a:avLst/>
              <a:gdLst/>
              <a:ahLst/>
              <a:cxnLst/>
              <a:rect r="r" b="b" t="t" l="l"/>
              <a:pathLst>
                <a:path h="1681332" w="1531370">
                  <a:moveTo>
                    <a:pt x="0" y="0"/>
                  </a:moveTo>
                  <a:lnTo>
                    <a:pt x="1531370" y="0"/>
                  </a:lnTo>
                  <a:lnTo>
                    <a:pt x="1531370" y="1681332"/>
                  </a:lnTo>
                  <a:lnTo>
                    <a:pt x="0" y="1681332"/>
                  </a:lnTo>
                  <a:close/>
                </a:path>
              </a:pathLst>
            </a:custGeom>
            <a:solidFill>
              <a:srgbClr val="1C395E"/>
            </a:solidFill>
          </p:spPr>
        </p:sp>
        <p:sp>
          <p:nvSpPr>
            <p:cNvPr name="TextBox 10" id="10"/>
            <p:cNvSpPr txBox="true"/>
            <p:nvPr/>
          </p:nvSpPr>
          <p:spPr>
            <a:xfrm>
              <a:off x="0" y="-19050"/>
              <a:ext cx="1531370" cy="1700383"/>
            </a:xfrm>
            <a:prstGeom prst="rect">
              <a:avLst/>
            </a:prstGeom>
          </p:spPr>
          <p:txBody>
            <a:bodyPr anchor="ctr" rtlCol="false" tIns="50800" lIns="50800" bIns="50800" rIns="50800"/>
            <a:lstStyle/>
            <a:p>
              <a:pPr algn="ctr">
                <a:lnSpc>
                  <a:spcPts val="3250"/>
                </a:lnSpc>
              </a:pPr>
            </a:p>
          </p:txBody>
        </p:sp>
      </p:grpSp>
      <p:grpSp>
        <p:nvGrpSpPr>
          <p:cNvPr name="Group 11" id="11"/>
          <p:cNvGrpSpPr/>
          <p:nvPr/>
        </p:nvGrpSpPr>
        <p:grpSpPr>
          <a:xfrm rot="2454649">
            <a:off x="13395778" y="2592615"/>
            <a:ext cx="9289537" cy="13331369"/>
            <a:chOff x="0" y="0"/>
            <a:chExt cx="2446627" cy="3511142"/>
          </a:xfrm>
        </p:grpSpPr>
        <p:sp>
          <p:nvSpPr>
            <p:cNvPr name="Freeform 12" id="12"/>
            <p:cNvSpPr/>
            <p:nvPr/>
          </p:nvSpPr>
          <p:spPr>
            <a:xfrm flipH="false" flipV="false" rot="0">
              <a:off x="0" y="0"/>
              <a:ext cx="2446627" cy="3511143"/>
            </a:xfrm>
            <a:custGeom>
              <a:avLst/>
              <a:gdLst/>
              <a:ahLst/>
              <a:cxnLst/>
              <a:rect r="r" b="b" t="t" l="l"/>
              <a:pathLst>
                <a:path h="3511143" w="2446627">
                  <a:moveTo>
                    <a:pt x="0" y="0"/>
                  </a:moveTo>
                  <a:lnTo>
                    <a:pt x="2446627" y="0"/>
                  </a:lnTo>
                  <a:lnTo>
                    <a:pt x="2446627" y="3511143"/>
                  </a:lnTo>
                  <a:lnTo>
                    <a:pt x="0" y="3511143"/>
                  </a:lnTo>
                  <a:close/>
                </a:path>
              </a:pathLst>
            </a:custGeom>
            <a:solidFill>
              <a:srgbClr val="1C395E"/>
            </a:solidFill>
          </p:spPr>
        </p:sp>
        <p:sp>
          <p:nvSpPr>
            <p:cNvPr name="TextBox 13" id="13"/>
            <p:cNvSpPr txBox="true"/>
            <p:nvPr/>
          </p:nvSpPr>
          <p:spPr>
            <a:xfrm>
              <a:off x="0" y="-19050"/>
              <a:ext cx="2446627" cy="3530192"/>
            </a:xfrm>
            <a:prstGeom prst="rect">
              <a:avLst/>
            </a:prstGeom>
          </p:spPr>
          <p:txBody>
            <a:bodyPr anchor="ctr" rtlCol="false" tIns="50800" lIns="50800" bIns="50800" rIns="50800"/>
            <a:lstStyle/>
            <a:p>
              <a:pPr algn="ctr">
                <a:lnSpc>
                  <a:spcPts val="3250"/>
                </a:lnSpc>
              </a:pPr>
            </a:p>
          </p:txBody>
        </p:sp>
      </p:grpSp>
      <p:sp>
        <p:nvSpPr>
          <p:cNvPr name="Freeform 14" id="14"/>
          <p:cNvSpPr/>
          <p:nvPr/>
        </p:nvSpPr>
        <p:spPr>
          <a:xfrm flipH="false" flipV="false" rot="0">
            <a:off x="237987" y="359892"/>
            <a:ext cx="2057366" cy="1337617"/>
          </a:xfrm>
          <a:custGeom>
            <a:avLst/>
            <a:gdLst/>
            <a:ahLst/>
            <a:cxnLst/>
            <a:rect r="r" b="b" t="t" l="l"/>
            <a:pathLst>
              <a:path h="1337617" w="2057366">
                <a:moveTo>
                  <a:pt x="0" y="0"/>
                </a:moveTo>
                <a:lnTo>
                  <a:pt x="2057366" y="0"/>
                </a:lnTo>
                <a:lnTo>
                  <a:pt x="2057366" y="1337616"/>
                </a:lnTo>
                <a:lnTo>
                  <a:pt x="0" y="1337616"/>
                </a:lnTo>
                <a:lnTo>
                  <a:pt x="0" y="0"/>
                </a:lnTo>
                <a:close/>
              </a:path>
            </a:pathLst>
          </a:custGeom>
          <a:blipFill>
            <a:blip r:embed="rId2"/>
            <a:stretch>
              <a:fillRect l="0" t="0" r="0" b="0"/>
            </a:stretch>
          </a:blipFill>
        </p:spPr>
      </p:sp>
      <p:grpSp>
        <p:nvGrpSpPr>
          <p:cNvPr name="Group 15" id="15"/>
          <p:cNvGrpSpPr/>
          <p:nvPr/>
        </p:nvGrpSpPr>
        <p:grpSpPr>
          <a:xfrm rot="0">
            <a:off x="2144231" y="4829126"/>
            <a:ext cx="13838949" cy="261699"/>
            <a:chOff x="0" y="0"/>
            <a:chExt cx="18451932" cy="348932"/>
          </a:xfrm>
        </p:grpSpPr>
        <p:sp>
          <p:nvSpPr>
            <p:cNvPr name="AutoShape 16" id="16"/>
            <p:cNvSpPr/>
            <p:nvPr/>
          </p:nvSpPr>
          <p:spPr>
            <a:xfrm>
              <a:off x="0" y="174466"/>
              <a:ext cx="9909682" cy="0"/>
            </a:xfrm>
            <a:prstGeom prst="line">
              <a:avLst/>
            </a:prstGeom>
            <a:ln cap="flat" w="348932">
              <a:solidFill>
                <a:srgbClr val="FF9900"/>
              </a:solidFill>
              <a:prstDash val="solid"/>
              <a:headEnd type="oval" len="lg" w="lg"/>
              <a:tailEnd type="oval" len="lg" w="lg"/>
            </a:ln>
          </p:spPr>
        </p:sp>
        <p:sp>
          <p:nvSpPr>
            <p:cNvPr name="AutoShape 17" id="17"/>
            <p:cNvSpPr/>
            <p:nvPr/>
          </p:nvSpPr>
          <p:spPr>
            <a:xfrm>
              <a:off x="8542250" y="174466"/>
              <a:ext cx="9909682" cy="0"/>
            </a:xfrm>
            <a:prstGeom prst="line">
              <a:avLst/>
            </a:prstGeom>
            <a:ln cap="flat" w="348932">
              <a:solidFill>
                <a:srgbClr val="FF9900"/>
              </a:solidFill>
              <a:prstDash val="solid"/>
              <a:headEnd type="oval" len="lg" w="lg"/>
              <a:tailEnd type="oval" len="lg" w="lg"/>
            </a:ln>
          </p:spPr>
        </p:sp>
      </p:grpSp>
      <p:sp>
        <p:nvSpPr>
          <p:cNvPr name="Freeform 18" id="18"/>
          <p:cNvSpPr/>
          <p:nvPr/>
        </p:nvSpPr>
        <p:spPr>
          <a:xfrm flipH="false" flipV="false" rot="0">
            <a:off x="-367098" y="6082126"/>
            <a:ext cx="3267536" cy="4114800"/>
          </a:xfrm>
          <a:custGeom>
            <a:avLst/>
            <a:gdLst/>
            <a:ahLst/>
            <a:cxnLst/>
            <a:rect r="r" b="b" t="t" l="l"/>
            <a:pathLst>
              <a:path h="4114800" w="3267536">
                <a:moveTo>
                  <a:pt x="0" y="0"/>
                </a:moveTo>
                <a:lnTo>
                  <a:pt x="3267536" y="0"/>
                </a:lnTo>
                <a:lnTo>
                  <a:pt x="32675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9" id="19"/>
          <p:cNvGrpSpPr/>
          <p:nvPr/>
        </p:nvGrpSpPr>
        <p:grpSpPr>
          <a:xfrm rot="0">
            <a:off x="353505" y="6710330"/>
            <a:ext cx="6850096" cy="3029843"/>
            <a:chOff x="0" y="0"/>
            <a:chExt cx="1804141" cy="797983"/>
          </a:xfrm>
        </p:grpSpPr>
        <p:sp>
          <p:nvSpPr>
            <p:cNvPr name="Freeform 20" id="20"/>
            <p:cNvSpPr/>
            <p:nvPr/>
          </p:nvSpPr>
          <p:spPr>
            <a:xfrm flipH="false" flipV="false" rot="0">
              <a:off x="0" y="0"/>
              <a:ext cx="1804141" cy="797983"/>
            </a:xfrm>
            <a:custGeom>
              <a:avLst/>
              <a:gdLst/>
              <a:ahLst/>
              <a:cxnLst/>
              <a:rect r="r" b="b" t="t" l="l"/>
              <a:pathLst>
                <a:path h="797983" w="1804141">
                  <a:moveTo>
                    <a:pt x="57640" y="0"/>
                  </a:moveTo>
                  <a:lnTo>
                    <a:pt x="1746501" y="0"/>
                  </a:lnTo>
                  <a:cubicBezTo>
                    <a:pt x="1778334" y="0"/>
                    <a:pt x="1804141" y="25806"/>
                    <a:pt x="1804141" y="57640"/>
                  </a:cubicBezTo>
                  <a:lnTo>
                    <a:pt x="1804141" y="740343"/>
                  </a:lnTo>
                  <a:cubicBezTo>
                    <a:pt x="1804141" y="755630"/>
                    <a:pt x="1798068" y="770291"/>
                    <a:pt x="1787258" y="781101"/>
                  </a:cubicBezTo>
                  <a:cubicBezTo>
                    <a:pt x="1776449" y="791910"/>
                    <a:pt x="1761788" y="797983"/>
                    <a:pt x="1746501" y="797983"/>
                  </a:cubicBezTo>
                  <a:lnTo>
                    <a:pt x="57640" y="797983"/>
                  </a:lnTo>
                  <a:cubicBezTo>
                    <a:pt x="42353" y="797983"/>
                    <a:pt x="27692" y="791910"/>
                    <a:pt x="16882" y="781101"/>
                  </a:cubicBezTo>
                  <a:cubicBezTo>
                    <a:pt x="6073" y="770291"/>
                    <a:pt x="0" y="755630"/>
                    <a:pt x="0" y="740343"/>
                  </a:cubicBezTo>
                  <a:lnTo>
                    <a:pt x="0" y="57640"/>
                  </a:lnTo>
                  <a:cubicBezTo>
                    <a:pt x="0" y="42353"/>
                    <a:pt x="6073" y="27692"/>
                    <a:pt x="16882" y="16882"/>
                  </a:cubicBezTo>
                  <a:cubicBezTo>
                    <a:pt x="27692" y="6073"/>
                    <a:pt x="42353" y="0"/>
                    <a:pt x="57640" y="0"/>
                  </a:cubicBezTo>
                  <a:close/>
                </a:path>
              </a:pathLst>
            </a:custGeom>
            <a:solidFill>
              <a:srgbClr val="264D6D"/>
            </a:solidFill>
          </p:spPr>
        </p:sp>
        <p:sp>
          <p:nvSpPr>
            <p:cNvPr name="TextBox 21" id="21"/>
            <p:cNvSpPr txBox="true"/>
            <p:nvPr/>
          </p:nvSpPr>
          <p:spPr>
            <a:xfrm>
              <a:off x="0" y="-19050"/>
              <a:ext cx="1804141" cy="817033"/>
            </a:xfrm>
            <a:prstGeom prst="rect">
              <a:avLst/>
            </a:prstGeom>
          </p:spPr>
          <p:txBody>
            <a:bodyPr anchor="ctr" rtlCol="false" tIns="50800" lIns="50800" bIns="50800" rIns="50800"/>
            <a:lstStyle/>
            <a:p>
              <a:pPr algn="ctr">
                <a:lnSpc>
                  <a:spcPts val="3250"/>
                </a:lnSpc>
              </a:pPr>
            </a:p>
          </p:txBody>
        </p:sp>
      </p:grpSp>
      <p:grpSp>
        <p:nvGrpSpPr>
          <p:cNvPr name="Group 22" id="22"/>
          <p:cNvGrpSpPr/>
          <p:nvPr/>
        </p:nvGrpSpPr>
        <p:grpSpPr>
          <a:xfrm rot="0">
            <a:off x="353505" y="5738574"/>
            <a:ext cx="6850096" cy="886030"/>
            <a:chOff x="0" y="0"/>
            <a:chExt cx="1804141" cy="233358"/>
          </a:xfrm>
        </p:grpSpPr>
        <p:sp>
          <p:nvSpPr>
            <p:cNvPr name="Freeform 23" id="23"/>
            <p:cNvSpPr/>
            <p:nvPr/>
          </p:nvSpPr>
          <p:spPr>
            <a:xfrm flipH="false" flipV="false" rot="0">
              <a:off x="0" y="0"/>
              <a:ext cx="1804141" cy="233358"/>
            </a:xfrm>
            <a:custGeom>
              <a:avLst/>
              <a:gdLst/>
              <a:ahLst/>
              <a:cxnLst/>
              <a:rect r="r" b="b" t="t" l="l"/>
              <a:pathLst>
                <a:path h="233358" w="1804141">
                  <a:moveTo>
                    <a:pt x="57640" y="0"/>
                  </a:moveTo>
                  <a:lnTo>
                    <a:pt x="1746501" y="0"/>
                  </a:lnTo>
                  <a:cubicBezTo>
                    <a:pt x="1778334" y="0"/>
                    <a:pt x="1804141" y="25806"/>
                    <a:pt x="1804141" y="57640"/>
                  </a:cubicBezTo>
                  <a:lnTo>
                    <a:pt x="1804141" y="175718"/>
                  </a:lnTo>
                  <a:cubicBezTo>
                    <a:pt x="1804141" y="191005"/>
                    <a:pt x="1798068" y="205666"/>
                    <a:pt x="1787258" y="216475"/>
                  </a:cubicBezTo>
                  <a:cubicBezTo>
                    <a:pt x="1776449" y="227285"/>
                    <a:pt x="1761788" y="233358"/>
                    <a:pt x="1746501" y="233358"/>
                  </a:cubicBezTo>
                  <a:lnTo>
                    <a:pt x="57640" y="233358"/>
                  </a:lnTo>
                  <a:cubicBezTo>
                    <a:pt x="42353" y="233358"/>
                    <a:pt x="27692" y="227285"/>
                    <a:pt x="16882" y="216475"/>
                  </a:cubicBezTo>
                  <a:cubicBezTo>
                    <a:pt x="6073" y="205666"/>
                    <a:pt x="0" y="191005"/>
                    <a:pt x="0" y="175718"/>
                  </a:cubicBezTo>
                  <a:lnTo>
                    <a:pt x="0" y="57640"/>
                  </a:lnTo>
                  <a:cubicBezTo>
                    <a:pt x="0" y="42353"/>
                    <a:pt x="6073" y="27692"/>
                    <a:pt x="16882" y="16882"/>
                  </a:cubicBezTo>
                  <a:cubicBezTo>
                    <a:pt x="27692" y="6073"/>
                    <a:pt x="42353" y="0"/>
                    <a:pt x="57640" y="0"/>
                  </a:cubicBezTo>
                  <a:close/>
                </a:path>
              </a:pathLst>
            </a:custGeom>
            <a:solidFill>
              <a:srgbClr val="1C395E"/>
            </a:solidFill>
          </p:spPr>
        </p:sp>
        <p:sp>
          <p:nvSpPr>
            <p:cNvPr name="TextBox 24" id="24"/>
            <p:cNvSpPr txBox="true"/>
            <p:nvPr/>
          </p:nvSpPr>
          <p:spPr>
            <a:xfrm>
              <a:off x="0" y="-19050"/>
              <a:ext cx="1804141" cy="252408"/>
            </a:xfrm>
            <a:prstGeom prst="rect">
              <a:avLst/>
            </a:prstGeom>
          </p:spPr>
          <p:txBody>
            <a:bodyPr anchor="ctr" rtlCol="false" tIns="50800" lIns="50800" bIns="50800" rIns="50800"/>
            <a:lstStyle/>
            <a:p>
              <a:pPr algn="ctr">
                <a:lnSpc>
                  <a:spcPts val="3250"/>
                </a:lnSpc>
              </a:pPr>
            </a:p>
          </p:txBody>
        </p:sp>
      </p:grpSp>
      <p:sp>
        <p:nvSpPr>
          <p:cNvPr name="Freeform 25" id="25"/>
          <p:cNvSpPr/>
          <p:nvPr/>
        </p:nvSpPr>
        <p:spPr>
          <a:xfrm flipH="false" flipV="false" rot="0">
            <a:off x="14689655" y="6624605"/>
            <a:ext cx="4071521" cy="4114800"/>
          </a:xfrm>
          <a:custGeom>
            <a:avLst/>
            <a:gdLst/>
            <a:ahLst/>
            <a:cxnLst/>
            <a:rect r="r" b="b" t="t" l="l"/>
            <a:pathLst>
              <a:path h="4114800" w="4071521">
                <a:moveTo>
                  <a:pt x="0" y="0"/>
                </a:moveTo>
                <a:lnTo>
                  <a:pt x="4071522" y="0"/>
                </a:lnTo>
                <a:lnTo>
                  <a:pt x="407152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6" id="26"/>
          <p:cNvGrpSpPr/>
          <p:nvPr/>
        </p:nvGrpSpPr>
        <p:grpSpPr>
          <a:xfrm rot="0">
            <a:off x="10624666" y="6421531"/>
            <a:ext cx="7442541" cy="3232916"/>
            <a:chOff x="0" y="0"/>
            <a:chExt cx="1960175" cy="851468"/>
          </a:xfrm>
        </p:grpSpPr>
        <p:sp>
          <p:nvSpPr>
            <p:cNvPr name="Freeform 27" id="27"/>
            <p:cNvSpPr/>
            <p:nvPr/>
          </p:nvSpPr>
          <p:spPr>
            <a:xfrm flipH="false" flipV="false" rot="0">
              <a:off x="0" y="0"/>
              <a:ext cx="1960176" cy="851468"/>
            </a:xfrm>
            <a:custGeom>
              <a:avLst/>
              <a:gdLst/>
              <a:ahLst/>
              <a:cxnLst/>
              <a:rect r="r" b="b" t="t" l="l"/>
              <a:pathLst>
                <a:path h="851468" w="1960176">
                  <a:moveTo>
                    <a:pt x="53051" y="0"/>
                  </a:moveTo>
                  <a:lnTo>
                    <a:pt x="1907124" y="0"/>
                  </a:lnTo>
                  <a:cubicBezTo>
                    <a:pt x="1936423" y="0"/>
                    <a:pt x="1960176" y="23752"/>
                    <a:pt x="1960176" y="53051"/>
                  </a:cubicBezTo>
                  <a:lnTo>
                    <a:pt x="1960176" y="798416"/>
                  </a:lnTo>
                  <a:cubicBezTo>
                    <a:pt x="1960176" y="827716"/>
                    <a:pt x="1936423" y="851468"/>
                    <a:pt x="1907124" y="851468"/>
                  </a:cubicBezTo>
                  <a:lnTo>
                    <a:pt x="53051" y="851468"/>
                  </a:lnTo>
                  <a:cubicBezTo>
                    <a:pt x="23752" y="851468"/>
                    <a:pt x="0" y="827716"/>
                    <a:pt x="0" y="798416"/>
                  </a:cubicBezTo>
                  <a:lnTo>
                    <a:pt x="0" y="53051"/>
                  </a:lnTo>
                  <a:cubicBezTo>
                    <a:pt x="0" y="23752"/>
                    <a:pt x="23752" y="0"/>
                    <a:pt x="53051" y="0"/>
                  </a:cubicBezTo>
                  <a:close/>
                </a:path>
              </a:pathLst>
            </a:custGeom>
            <a:solidFill>
              <a:srgbClr val="264D6D"/>
            </a:solidFill>
          </p:spPr>
        </p:sp>
        <p:sp>
          <p:nvSpPr>
            <p:cNvPr name="TextBox 28" id="28"/>
            <p:cNvSpPr txBox="true"/>
            <p:nvPr/>
          </p:nvSpPr>
          <p:spPr>
            <a:xfrm>
              <a:off x="0" y="-19050"/>
              <a:ext cx="1960175" cy="870518"/>
            </a:xfrm>
            <a:prstGeom prst="rect">
              <a:avLst/>
            </a:prstGeom>
          </p:spPr>
          <p:txBody>
            <a:bodyPr anchor="ctr" rtlCol="false" tIns="50800" lIns="50800" bIns="50800" rIns="50800"/>
            <a:lstStyle/>
            <a:p>
              <a:pPr algn="ctr">
                <a:lnSpc>
                  <a:spcPts val="3250"/>
                </a:lnSpc>
              </a:pPr>
            </a:p>
          </p:txBody>
        </p:sp>
      </p:grpSp>
      <p:grpSp>
        <p:nvGrpSpPr>
          <p:cNvPr name="Group 29" id="29"/>
          <p:cNvGrpSpPr/>
          <p:nvPr/>
        </p:nvGrpSpPr>
        <p:grpSpPr>
          <a:xfrm rot="0">
            <a:off x="10624666" y="5738574"/>
            <a:ext cx="7442541" cy="568656"/>
            <a:chOff x="0" y="0"/>
            <a:chExt cx="1960175" cy="149770"/>
          </a:xfrm>
        </p:grpSpPr>
        <p:sp>
          <p:nvSpPr>
            <p:cNvPr name="Freeform 30" id="30"/>
            <p:cNvSpPr/>
            <p:nvPr/>
          </p:nvSpPr>
          <p:spPr>
            <a:xfrm flipH="false" flipV="false" rot="0">
              <a:off x="0" y="0"/>
              <a:ext cx="1960176" cy="149770"/>
            </a:xfrm>
            <a:custGeom>
              <a:avLst/>
              <a:gdLst/>
              <a:ahLst/>
              <a:cxnLst/>
              <a:rect r="r" b="b" t="t" l="l"/>
              <a:pathLst>
                <a:path h="149770" w="1960176">
                  <a:moveTo>
                    <a:pt x="53051" y="0"/>
                  </a:moveTo>
                  <a:lnTo>
                    <a:pt x="1907124" y="0"/>
                  </a:lnTo>
                  <a:cubicBezTo>
                    <a:pt x="1936423" y="0"/>
                    <a:pt x="1960176" y="23752"/>
                    <a:pt x="1960176" y="53051"/>
                  </a:cubicBezTo>
                  <a:lnTo>
                    <a:pt x="1960176" y="96718"/>
                  </a:lnTo>
                  <a:cubicBezTo>
                    <a:pt x="1960176" y="126018"/>
                    <a:pt x="1936423" y="149770"/>
                    <a:pt x="1907124" y="149770"/>
                  </a:cubicBezTo>
                  <a:lnTo>
                    <a:pt x="53051" y="149770"/>
                  </a:lnTo>
                  <a:cubicBezTo>
                    <a:pt x="23752" y="149770"/>
                    <a:pt x="0" y="126018"/>
                    <a:pt x="0" y="96718"/>
                  </a:cubicBezTo>
                  <a:lnTo>
                    <a:pt x="0" y="53051"/>
                  </a:lnTo>
                  <a:cubicBezTo>
                    <a:pt x="0" y="23752"/>
                    <a:pt x="23752" y="0"/>
                    <a:pt x="53051" y="0"/>
                  </a:cubicBezTo>
                  <a:close/>
                </a:path>
              </a:pathLst>
            </a:custGeom>
            <a:solidFill>
              <a:srgbClr val="1C395E"/>
            </a:solidFill>
          </p:spPr>
        </p:sp>
        <p:sp>
          <p:nvSpPr>
            <p:cNvPr name="TextBox 31" id="31"/>
            <p:cNvSpPr txBox="true"/>
            <p:nvPr/>
          </p:nvSpPr>
          <p:spPr>
            <a:xfrm>
              <a:off x="0" y="-19050"/>
              <a:ext cx="1960175" cy="168820"/>
            </a:xfrm>
            <a:prstGeom prst="rect">
              <a:avLst/>
            </a:prstGeom>
          </p:spPr>
          <p:txBody>
            <a:bodyPr anchor="ctr" rtlCol="false" tIns="50800" lIns="50800" bIns="50800" rIns="50800"/>
            <a:lstStyle/>
            <a:p>
              <a:pPr algn="ctr">
                <a:lnSpc>
                  <a:spcPts val="3250"/>
                </a:lnSpc>
              </a:pPr>
            </a:p>
          </p:txBody>
        </p:sp>
      </p:grpSp>
      <p:grpSp>
        <p:nvGrpSpPr>
          <p:cNvPr name="Group 32" id="32"/>
          <p:cNvGrpSpPr/>
          <p:nvPr/>
        </p:nvGrpSpPr>
        <p:grpSpPr>
          <a:xfrm rot="0">
            <a:off x="4578142" y="2567029"/>
            <a:ext cx="8971127" cy="1757224"/>
            <a:chOff x="0" y="0"/>
            <a:chExt cx="2362766" cy="462808"/>
          </a:xfrm>
        </p:grpSpPr>
        <p:sp>
          <p:nvSpPr>
            <p:cNvPr name="Freeform 33" id="33"/>
            <p:cNvSpPr/>
            <p:nvPr/>
          </p:nvSpPr>
          <p:spPr>
            <a:xfrm flipH="false" flipV="false" rot="0">
              <a:off x="0" y="0"/>
              <a:ext cx="2362766" cy="462808"/>
            </a:xfrm>
            <a:custGeom>
              <a:avLst/>
              <a:gdLst/>
              <a:ahLst/>
              <a:cxnLst/>
              <a:rect r="r" b="b" t="t" l="l"/>
              <a:pathLst>
                <a:path h="462808" w="2362766">
                  <a:moveTo>
                    <a:pt x="44012" y="0"/>
                  </a:moveTo>
                  <a:lnTo>
                    <a:pt x="2318754" y="0"/>
                  </a:lnTo>
                  <a:cubicBezTo>
                    <a:pt x="2343061" y="0"/>
                    <a:pt x="2362766" y="19705"/>
                    <a:pt x="2362766" y="44012"/>
                  </a:cubicBezTo>
                  <a:lnTo>
                    <a:pt x="2362766" y="418796"/>
                  </a:lnTo>
                  <a:cubicBezTo>
                    <a:pt x="2362766" y="430469"/>
                    <a:pt x="2358129" y="441663"/>
                    <a:pt x="2349875" y="449917"/>
                  </a:cubicBezTo>
                  <a:cubicBezTo>
                    <a:pt x="2341621" y="458171"/>
                    <a:pt x="2330427" y="462808"/>
                    <a:pt x="2318754" y="462808"/>
                  </a:cubicBezTo>
                  <a:lnTo>
                    <a:pt x="44012" y="462808"/>
                  </a:lnTo>
                  <a:cubicBezTo>
                    <a:pt x="32339" y="462808"/>
                    <a:pt x="21145" y="458171"/>
                    <a:pt x="12891" y="449917"/>
                  </a:cubicBezTo>
                  <a:cubicBezTo>
                    <a:pt x="4637" y="441663"/>
                    <a:pt x="0" y="430469"/>
                    <a:pt x="0" y="418796"/>
                  </a:cubicBezTo>
                  <a:lnTo>
                    <a:pt x="0" y="44012"/>
                  </a:lnTo>
                  <a:cubicBezTo>
                    <a:pt x="0" y="32339"/>
                    <a:pt x="4637" y="21145"/>
                    <a:pt x="12891" y="12891"/>
                  </a:cubicBezTo>
                  <a:cubicBezTo>
                    <a:pt x="21145" y="4637"/>
                    <a:pt x="32339" y="0"/>
                    <a:pt x="44012" y="0"/>
                  </a:cubicBezTo>
                  <a:close/>
                </a:path>
              </a:pathLst>
            </a:custGeom>
            <a:solidFill>
              <a:srgbClr val="264D6D"/>
            </a:solidFill>
          </p:spPr>
        </p:sp>
        <p:sp>
          <p:nvSpPr>
            <p:cNvPr name="TextBox 34" id="34"/>
            <p:cNvSpPr txBox="true"/>
            <p:nvPr/>
          </p:nvSpPr>
          <p:spPr>
            <a:xfrm>
              <a:off x="0" y="-19050"/>
              <a:ext cx="2362766" cy="481858"/>
            </a:xfrm>
            <a:prstGeom prst="rect">
              <a:avLst/>
            </a:prstGeom>
          </p:spPr>
          <p:txBody>
            <a:bodyPr anchor="ctr" rtlCol="false" tIns="50800" lIns="50800" bIns="50800" rIns="50800"/>
            <a:lstStyle/>
            <a:p>
              <a:pPr algn="ctr">
                <a:lnSpc>
                  <a:spcPts val="3250"/>
                </a:lnSpc>
              </a:pPr>
            </a:p>
          </p:txBody>
        </p:sp>
      </p:grpSp>
      <p:grpSp>
        <p:nvGrpSpPr>
          <p:cNvPr name="Group 35" id="35"/>
          <p:cNvGrpSpPr/>
          <p:nvPr/>
        </p:nvGrpSpPr>
        <p:grpSpPr>
          <a:xfrm rot="0">
            <a:off x="4573321" y="1638492"/>
            <a:ext cx="8971127" cy="861862"/>
            <a:chOff x="0" y="0"/>
            <a:chExt cx="2362766" cy="226992"/>
          </a:xfrm>
        </p:grpSpPr>
        <p:sp>
          <p:nvSpPr>
            <p:cNvPr name="Freeform 36" id="36"/>
            <p:cNvSpPr/>
            <p:nvPr/>
          </p:nvSpPr>
          <p:spPr>
            <a:xfrm flipH="false" flipV="false" rot="0">
              <a:off x="0" y="0"/>
              <a:ext cx="2362766" cy="226992"/>
            </a:xfrm>
            <a:custGeom>
              <a:avLst/>
              <a:gdLst/>
              <a:ahLst/>
              <a:cxnLst/>
              <a:rect r="r" b="b" t="t" l="l"/>
              <a:pathLst>
                <a:path h="226992" w="2362766">
                  <a:moveTo>
                    <a:pt x="44012" y="0"/>
                  </a:moveTo>
                  <a:lnTo>
                    <a:pt x="2318754" y="0"/>
                  </a:lnTo>
                  <a:cubicBezTo>
                    <a:pt x="2343061" y="0"/>
                    <a:pt x="2362766" y="19705"/>
                    <a:pt x="2362766" y="44012"/>
                  </a:cubicBezTo>
                  <a:lnTo>
                    <a:pt x="2362766" y="182980"/>
                  </a:lnTo>
                  <a:cubicBezTo>
                    <a:pt x="2362766" y="194653"/>
                    <a:pt x="2358129" y="205848"/>
                    <a:pt x="2349875" y="214102"/>
                  </a:cubicBezTo>
                  <a:cubicBezTo>
                    <a:pt x="2341621" y="222356"/>
                    <a:pt x="2330427" y="226992"/>
                    <a:pt x="2318754" y="226992"/>
                  </a:cubicBezTo>
                  <a:lnTo>
                    <a:pt x="44012" y="226992"/>
                  </a:lnTo>
                  <a:cubicBezTo>
                    <a:pt x="32339" y="226992"/>
                    <a:pt x="21145" y="222356"/>
                    <a:pt x="12891" y="214102"/>
                  </a:cubicBezTo>
                  <a:cubicBezTo>
                    <a:pt x="4637" y="205848"/>
                    <a:pt x="0" y="194653"/>
                    <a:pt x="0" y="182980"/>
                  </a:cubicBezTo>
                  <a:lnTo>
                    <a:pt x="0" y="44012"/>
                  </a:lnTo>
                  <a:cubicBezTo>
                    <a:pt x="0" y="32339"/>
                    <a:pt x="4637" y="21145"/>
                    <a:pt x="12891" y="12891"/>
                  </a:cubicBezTo>
                  <a:cubicBezTo>
                    <a:pt x="21145" y="4637"/>
                    <a:pt x="32339" y="0"/>
                    <a:pt x="44012" y="0"/>
                  </a:cubicBezTo>
                  <a:close/>
                </a:path>
              </a:pathLst>
            </a:custGeom>
            <a:solidFill>
              <a:srgbClr val="1C395E"/>
            </a:solidFill>
          </p:spPr>
        </p:sp>
        <p:sp>
          <p:nvSpPr>
            <p:cNvPr name="TextBox 37" id="37"/>
            <p:cNvSpPr txBox="true"/>
            <p:nvPr/>
          </p:nvSpPr>
          <p:spPr>
            <a:xfrm>
              <a:off x="0" y="-19050"/>
              <a:ext cx="2362766" cy="246042"/>
            </a:xfrm>
            <a:prstGeom prst="rect">
              <a:avLst/>
            </a:prstGeom>
          </p:spPr>
          <p:txBody>
            <a:bodyPr anchor="ctr" rtlCol="false" tIns="50800" lIns="50800" bIns="50800" rIns="50800"/>
            <a:lstStyle/>
            <a:p>
              <a:pPr algn="ctr">
                <a:lnSpc>
                  <a:spcPts val="3250"/>
                </a:lnSpc>
              </a:pPr>
            </a:p>
          </p:txBody>
        </p:sp>
      </p:grpSp>
      <p:sp>
        <p:nvSpPr>
          <p:cNvPr name="Freeform 38" id="38"/>
          <p:cNvSpPr/>
          <p:nvPr/>
        </p:nvSpPr>
        <p:spPr>
          <a:xfrm flipH="false" flipV="false" rot="0">
            <a:off x="1266670" y="3441529"/>
            <a:ext cx="2206572" cy="2206572"/>
          </a:xfrm>
          <a:custGeom>
            <a:avLst/>
            <a:gdLst/>
            <a:ahLst/>
            <a:cxnLst/>
            <a:rect r="r" b="b" t="t" l="l"/>
            <a:pathLst>
              <a:path h="2206572" w="2206572">
                <a:moveTo>
                  <a:pt x="0" y="0"/>
                </a:moveTo>
                <a:lnTo>
                  <a:pt x="2206572" y="0"/>
                </a:lnTo>
                <a:lnTo>
                  <a:pt x="2206572" y="2206572"/>
                </a:lnTo>
                <a:lnTo>
                  <a:pt x="0" y="22065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9" id="39"/>
          <p:cNvSpPr/>
          <p:nvPr/>
        </p:nvSpPr>
        <p:spPr>
          <a:xfrm flipH="false" flipV="false" rot="0">
            <a:off x="8034485" y="4389819"/>
            <a:ext cx="1759297" cy="1759297"/>
          </a:xfrm>
          <a:custGeom>
            <a:avLst/>
            <a:gdLst/>
            <a:ahLst/>
            <a:cxnLst/>
            <a:rect r="r" b="b" t="t" l="l"/>
            <a:pathLst>
              <a:path h="1759297" w="1759297">
                <a:moveTo>
                  <a:pt x="0" y="0"/>
                </a:moveTo>
                <a:lnTo>
                  <a:pt x="1759297" y="0"/>
                </a:lnTo>
                <a:lnTo>
                  <a:pt x="1759297" y="1759297"/>
                </a:lnTo>
                <a:lnTo>
                  <a:pt x="0" y="17592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0" id="40"/>
          <p:cNvSpPr/>
          <p:nvPr/>
        </p:nvSpPr>
        <p:spPr>
          <a:xfrm flipH="false" flipV="false" rot="0">
            <a:off x="10832418" y="-1544998"/>
            <a:ext cx="5433703" cy="5433703"/>
          </a:xfrm>
          <a:custGeom>
            <a:avLst/>
            <a:gdLst/>
            <a:ahLst/>
            <a:cxnLst/>
            <a:rect r="r" b="b" t="t" l="l"/>
            <a:pathLst>
              <a:path h="5433703" w="5433703">
                <a:moveTo>
                  <a:pt x="0" y="0"/>
                </a:moveTo>
                <a:lnTo>
                  <a:pt x="5433703" y="0"/>
                </a:lnTo>
                <a:lnTo>
                  <a:pt x="5433703" y="5433703"/>
                </a:lnTo>
                <a:lnTo>
                  <a:pt x="0" y="543370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1" id="41"/>
          <p:cNvSpPr/>
          <p:nvPr/>
        </p:nvSpPr>
        <p:spPr>
          <a:xfrm flipH="false" flipV="false" rot="0">
            <a:off x="14345936" y="3330520"/>
            <a:ext cx="2379480" cy="2379480"/>
          </a:xfrm>
          <a:custGeom>
            <a:avLst/>
            <a:gdLst/>
            <a:ahLst/>
            <a:cxnLst/>
            <a:rect r="r" b="b" t="t" l="l"/>
            <a:pathLst>
              <a:path h="2379480" w="2379480">
                <a:moveTo>
                  <a:pt x="0" y="0"/>
                </a:moveTo>
                <a:lnTo>
                  <a:pt x="2379480" y="0"/>
                </a:lnTo>
                <a:lnTo>
                  <a:pt x="2379480" y="2379479"/>
                </a:lnTo>
                <a:lnTo>
                  <a:pt x="0" y="23794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42" id="42"/>
          <p:cNvSpPr txBox="true"/>
          <p:nvPr/>
        </p:nvSpPr>
        <p:spPr>
          <a:xfrm rot="0">
            <a:off x="691103" y="5971951"/>
            <a:ext cx="6174901" cy="335280"/>
          </a:xfrm>
          <a:prstGeom prst="rect">
            <a:avLst/>
          </a:prstGeom>
        </p:spPr>
        <p:txBody>
          <a:bodyPr anchor="t" rtlCol="false" tIns="0" lIns="0" bIns="0" rIns="0">
            <a:spAutoFit/>
          </a:bodyPr>
          <a:lstStyle/>
          <a:p>
            <a:pPr algn="ctr">
              <a:lnSpc>
                <a:spcPts val="2730"/>
              </a:lnSpc>
              <a:spcBef>
                <a:spcPct val="0"/>
              </a:spcBef>
            </a:pPr>
            <a:r>
              <a:rPr lang="en-US" b="true" sz="2100" spc="42">
                <a:solidFill>
                  <a:srgbClr val="FFFFFF"/>
                </a:solidFill>
                <a:latin typeface="Montserrat Ultra-Bold"/>
                <a:ea typeface="Montserrat Ultra-Bold"/>
                <a:cs typeface="Montserrat Ultra-Bold"/>
                <a:sym typeface="Montserrat Ultra-Bold"/>
              </a:rPr>
              <a:t>Analisis Kinerja Penjualan Perusahaan</a:t>
            </a:r>
          </a:p>
        </p:txBody>
      </p:sp>
      <p:sp>
        <p:nvSpPr>
          <p:cNvPr name="TextBox 43" id="43"/>
          <p:cNvSpPr txBox="true"/>
          <p:nvPr/>
        </p:nvSpPr>
        <p:spPr>
          <a:xfrm rot="0">
            <a:off x="496479" y="7005702"/>
            <a:ext cx="6564148" cy="2420047"/>
          </a:xfrm>
          <a:prstGeom prst="rect">
            <a:avLst/>
          </a:prstGeom>
        </p:spPr>
        <p:txBody>
          <a:bodyPr anchor="t" rtlCol="false" tIns="0" lIns="0" bIns="0" rIns="0">
            <a:spAutoFit/>
          </a:bodyPr>
          <a:lstStyle/>
          <a:p>
            <a:pPr algn="ctr">
              <a:lnSpc>
                <a:spcPts val="2754"/>
              </a:lnSpc>
            </a:pPr>
            <a:r>
              <a:rPr lang="en-US" b="true" sz="2119" spc="42">
                <a:solidFill>
                  <a:srgbClr val="FFFFFF"/>
                </a:solidFill>
                <a:latin typeface="Montserrat Ultra-Bold"/>
                <a:ea typeface="Montserrat Ultra-Bold"/>
                <a:cs typeface="Montserrat Ultra-Bold"/>
                <a:sym typeface="Montserrat Ultra-Bold"/>
              </a:rPr>
              <a:t>Diskon besar dapat mengurangi profitabilitas. Produk dengan margin tinggi seperti "SaaS Connector Pack - Gold" menguntungkan, sementara produk dengan margin negatif seperti "ContactMatcher" memerlukan evaluasi harga.</a:t>
            </a:r>
          </a:p>
        </p:txBody>
      </p:sp>
      <p:sp>
        <p:nvSpPr>
          <p:cNvPr name="TextBox 44" id="44"/>
          <p:cNvSpPr txBox="true"/>
          <p:nvPr/>
        </p:nvSpPr>
        <p:spPr>
          <a:xfrm rot="0">
            <a:off x="4489881" y="1771866"/>
            <a:ext cx="9308237" cy="649970"/>
          </a:xfrm>
          <a:prstGeom prst="rect">
            <a:avLst/>
          </a:prstGeom>
        </p:spPr>
        <p:txBody>
          <a:bodyPr anchor="t" rtlCol="false" tIns="0" lIns="0" bIns="0" rIns="0">
            <a:spAutoFit/>
          </a:bodyPr>
          <a:lstStyle/>
          <a:p>
            <a:pPr algn="ctr">
              <a:lnSpc>
                <a:spcPts val="2692"/>
              </a:lnSpc>
              <a:spcBef>
                <a:spcPct val="0"/>
              </a:spcBef>
            </a:pPr>
            <a:r>
              <a:rPr lang="en-US" b="true" sz="2071" spc="41">
                <a:solidFill>
                  <a:srgbClr val="FFFFFF"/>
                </a:solidFill>
                <a:latin typeface="Montserrat Ultra-Bold"/>
                <a:ea typeface="Montserrat Ultra-Bold"/>
                <a:cs typeface="Montserrat Ultra-Bold"/>
                <a:sym typeface="Montserrat Ultra-Bold"/>
              </a:rPr>
              <a:t>Analisis Segmentasi Pelanggan</a:t>
            </a:r>
          </a:p>
          <a:p>
            <a:pPr algn="ctr">
              <a:lnSpc>
                <a:spcPts val="2692"/>
              </a:lnSpc>
              <a:spcBef>
                <a:spcPct val="0"/>
              </a:spcBef>
            </a:pPr>
            <a:r>
              <a:rPr lang="en-US" b="true" sz="2071" spc="41">
                <a:solidFill>
                  <a:srgbClr val="FFFFFF"/>
                </a:solidFill>
                <a:latin typeface="Montserrat Ultra-Bold"/>
                <a:ea typeface="Montserrat Ultra-Bold"/>
                <a:cs typeface="Montserrat Ultra-Bold"/>
                <a:sym typeface="Montserrat Ultra-Bold"/>
              </a:rPr>
              <a:t> Berdasarkan Perilaku Pembelian</a:t>
            </a:r>
          </a:p>
        </p:txBody>
      </p:sp>
      <p:sp>
        <p:nvSpPr>
          <p:cNvPr name="TextBox 45" id="45"/>
          <p:cNvSpPr txBox="true"/>
          <p:nvPr/>
        </p:nvSpPr>
        <p:spPr>
          <a:xfrm rot="0">
            <a:off x="11883380" y="5805820"/>
            <a:ext cx="4618038" cy="396875"/>
          </a:xfrm>
          <a:prstGeom prst="rect">
            <a:avLst/>
          </a:prstGeom>
        </p:spPr>
        <p:txBody>
          <a:bodyPr anchor="t" rtlCol="false" tIns="0" lIns="0" bIns="0" rIns="0">
            <a:spAutoFit/>
          </a:bodyPr>
          <a:lstStyle/>
          <a:p>
            <a:pPr algn="ctr">
              <a:lnSpc>
                <a:spcPts val="3250"/>
              </a:lnSpc>
              <a:spcBef>
                <a:spcPct val="0"/>
              </a:spcBef>
            </a:pPr>
            <a:r>
              <a:rPr lang="en-US" b="true" sz="2500" spc="50">
                <a:solidFill>
                  <a:srgbClr val="FFFFFF"/>
                </a:solidFill>
                <a:latin typeface="Montserrat Ultra-Bold"/>
                <a:ea typeface="Montserrat Ultra-Bold"/>
                <a:cs typeface="Montserrat Ultra-Bold"/>
                <a:sym typeface="Montserrat Ultra-Bold"/>
              </a:rPr>
              <a:t>Analisis Pasar Perusahaan</a:t>
            </a:r>
          </a:p>
        </p:txBody>
      </p:sp>
      <p:sp>
        <p:nvSpPr>
          <p:cNvPr name="TextBox 46" id="46"/>
          <p:cNvSpPr txBox="true"/>
          <p:nvPr/>
        </p:nvSpPr>
        <p:spPr>
          <a:xfrm rot="0">
            <a:off x="10669568" y="6888469"/>
            <a:ext cx="7397639" cy="2473538"/>
          </a:xfrm>
          <a:prstGeom prst="rect">
            <a:avLst/>
          </a:prstGeom>
        </p:spPr>
        <p:txBody>
          <a:bodyPr anchor="t" rtlCol="false" tIns="0" lIns="0" bIns="0" rIns="0">
            <a:spAutoFit/>
          </a:bodyPr>
          <a:lstStyle/>
          <a:p>
            <a:pPr algn="ctr">
              <a:lnSpc>
                <a:spcPts val="2802"/>
              </a:lnSpc>
              <a:spcBef>
                <a:spcPct val="0"/>
              </a:spcBef>
            </a:pPr>
            <a:r>
              <a:rPr lang="en-US" b="true" sz="2155" spc="43">
                <a:solidFill>
                  <a:srgbClr val="FFFFFF"/>
                </a:solidFill>
                <a:latin typeface="Montserrat Ultra-Bold"/>
                <a:ea typeface="Montserrat Ultra-Bold"/>
                <a:cs typeface="Montserrat Ultra-Bold"/>
                <a:sym typeface="Montserrat Ultra-Bold"/>
              </a:rPr>
              <a:t>Subregion "ANZ" dan "JAPN" memiliki margin keuntungan negatif karena biaya tinggi, diskon besar, dan adanya kebijakan pemerintah restriktif. Produk "ContactMatcher" memiliki volume penjualan tinggi namun menyumbang profit negatif di beberapa subregion, perlu evaluasi untuk memahami penyebabnya.</a:t>
            </a:r>
          </a:p>
        </p:txBody>
      </p:sp>
      <p:sp>
        <p:nvSpPr>
          <p:cNvPr name="TextBox 47" id="47"/>
          <p:cNvSpPr txBox="true"/>
          <p:nvPr/>
        </p:nvSpPr>
        <p:spPr>
          <a:xfrm rot="0">
            <a:off x="4878622" y="3036209"/>
            <a:ext cx="8370168" cy="705910"/>
          </a:xfrm>
          <a:prstGeom prst="rect">
            <a:avLst/>
          </a:prstGeom>
        </p:spPr>
        <p:txBody>
          <a:bodyPr anchor="t" rtlCol="false" tIns="0" lIns="0" bIns="0" rIns="0">
            <a:spAutoFit/>
          </a:bodyPr>
          <a:lstStyle/>
          <a:p>
            <a:pPr algn="ctr">
              <a:lnSpc>
                <a:spcPts val="2816"/>
              </a:lnSpc>
            </a:pPr>
            <a:r>
              <a:rPr lang="en-US" b="true" sz="2166" spc="43">
                <a:solidFill>
                  <a:srgbClr val="FFFFFF"/>
                </a:solidFill>
                <a:latin typeface="Montserrat Ultra-Bold"/>
                <a:ea typeface="Montserrat Ultra-Bold"/>
                <a:cs typeface="Montserrat Ultra-Bold"/>
                <a:sym typeface="Montserrat Ultra-Bold"/>
              </a:rPr>
              <a:t>Mayoritas pelanggan berada dalam segmen "Potential Loyalists" dan "Loyal Customers".</a:t>
            </a:r>
          </a:p>
        </p:txBody>
      </p:sp>
      <p:sp>
        <p:nvSpPr>
          <p:cNvPr name="TextBox 48" id="48"/>
          <p:cNvSpPr txBox="true"/>
          <p:nvPr/>
        </p:nvSpPr>
        <p:spPr>
          <a:xfrm rot="0">
            <a:off x="6603989" y="164982"/>
            <a:ext cx="4620289" cy="1006872"/>
          </a:xfrm>
          <a:prstGeom prst="rect">
            <a:avLst/>
          </a:prstGeom>
        </p:spPr>
        <p:txBody>
          <a:bodyPr anchor="t" rtlCol="false" tIns="0" lIns="0" bIns="0" rIns="0">
            <a:spAutoFit/>
          </a:bodyPr>
          <a:lstStyle/>
          <a:p>
            <a:pPr algn="ctr">
              <a:lnSpc>
                <a:spcPts val="8240"/>
              </a:lnSpc>
            </a:pPr>
            <a:r>
              <a:rPr lang="en-US" sz="5886" b="true">
                <a:solidFill>
                  <a:srgbClr val="000000"/>
                </a:solidFill>
                <a:latin typeface="Open Sans Bold"/>
                <a:ea typeface="Open Sans Bold"/>
                <a:cs typeface="Open Sans Bold"/>
                <a:sym typeface="Open Sans Bold"/>
              </a:rPr>
              <a:t>Kesimpulan: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454649">
            <a:off x="-1543050" y="-2037021"/>
            <a:ext cx="3086100" cy="6131442"/>
            <a:chOff x="0" y="0"/>
            <a:chExt cx="812800" cy="1614865"/>
          </a:xfrm>
        </p:grpSpPr>
        <p:sp>
          <p:nvSpPr>
            <p:cNvPr name="Freeform 3" id="3"/>
            <p:cNvSpPr/>
            <p:nvPr/>
          </p:nvSpPr>
          <p:spPr>
            <a:xfrm flipH="false" flipV="false" rot="0">
              <a:off x="0" y="0"/>
              <a:ext cx="812800" cy="1614865"/>
            </a:xfrm>
            <a:custGeom>
              <a:avLst/>
              <a:gdLst/>
              <a:ahLst/>
              <a:cxnLst/>
              <a:rect r="r" b="b" t="t" l="l"/>
              <a:pathLst>
                <a:path h="1614865" w="812800">
                  <a:moveTo>
                    <a:pt x="0" y="0"/>
                  </a:moveTo>
                  <a:lnTo>
                    <a:pt x="812800" y="0"/>
                  </a:lnTo>
                  <a:lnTo>
                    <a:pt x="812800" y="1614865"/>
                  </a:lnTo>
                  <a:lnTo>
                    <a:pt x="0" y="1614865"/>
                  </a:lnTo>
                  <a:close/>
                </a:path>
              </a:pathLst>
            </a:custGeom>
            <a:solidFill>
              <a:srgbClr val="1C395E"/>
            </a:solidFill>
          </p:spPr>
        </p:sp>
        <p:sp>
          <p:nvSpPr>
            <p:cNvPr name="TextBox 4" id="4"/>
            <p:cNvSpPr txBox="true"/>
            <p:nvPr/>
          </p:nvSpPr>
          <p:spPr>
            <a:xfrm>
              <a:off x="0" y="-19050"/>
              <a:ext cx="812800" cy="1633915"/>
            </a:xfrm>
            <a:prstGeom prst="rect">
              <a:avLst/>
            </a:prstGeom>
          </p:spPr>
          <p:txBody>
            <a:bodyPr anchor="ctr" rtlCol="false" tIns="50800" lIns="50800" bIns="50800" rIns="50800"/>
            <a:lstStyle/>
            <a:p>
              <a:pPr algn="ctr">
                <a:lnSpc>
                  <a:spcPts val="3250"/>
                </a:lnSpc>
              </a:pPr>
            </a:p>
          </p:txBody>
        </p:sp>
      </p:grpSp>
      <p:grpSp>
        <p:nvGrpSpPr>
          <p:cNvPr name="Group 5" id="5"/>
          <p:cNvGrpSpPr/>
          <p:nvPr/>
        </p:nvGrpSpPr>
        <p:grpSpPr>
          <a:xfrm rot="2510729">
            <a:off x="7119649" y="-4780988"/>
            <a:ext cx="6963925" cy="24231556"/>
            <a:chOff x="0" y="0"/>
            <a:chExt cx="1834120" cy="6381974"/>
          </a:xfrm>
        </p:grpSpPr>
        <p:sp>
          <p:nvSpPr>
            <p:cNvPr name="Freeform 6" id="6"/>
            <p:cNvSpPr/>
            <p:nvPr/>
          </p:nvSpPr>
          <p:spPr>
            <a:xfrm flipH="false" flipV="false" rot="0">
              <a:off x="0" y="0"/>
              <a:ext cx="1834120" cy="6381974"/>
            </a:xfrm>
            <a:custGeom>
              <a:avLst/>
              <a:gdLst/>
              <a:ahLst/>
              <a:cxnLst/>
              <a:rect r="r" b="b" t="t" l="l"/>
              <a:pathLst>
                <a:path h="6381974" w="1834120">
                  <a:moveTo>
                    <a:pt x="0" y="0"/>
                  </a:moveTo>
                  <a:lnTo>
                    <a:pt x="1834120" y="0"/>
                  </a:lnTo>
                  <a:lnTo>
                    <a:pt x="1834120" y="6381974"/>
                  </a:lnTo>
                  <a:lnTo>
                    <a:pt x="0" y="6381974"/>
                  </a:lnTo>
                  <a:close/>
                </a:path>
              </a:pathLst>
            </a:custGeom>
            <a:solidFill>
              <a:srgbClr val="264D6D"/>
            </a:solidFill>
          </p:spPr>
        </p:sp>
        <p:sp>
          <p:nvSpPr>
            <p:cNvPr name="TextBox 7" id="7"/>
            <p:cNvSpPr txBox="true"/>
            <p:nvPr/>
          </p:nvSpPr>
          <p:spPr>
            <a:xfrm>
              <a:off x="0" y="-19050"/>
              <a:ext cx="1834120" cy="6401024"/>
            </a:xfrm>
            <a:prstGeom prst="rect">
              <a:avLst/>
            </a:prstGeom>
          </p:spPr>
          <p:txBody>
            <a:bodyPr anchor="ctr" rtlCol="false" tIns="50800" lIns="50800" bIns="50800" rIns="50800"/>
            <a:lstStyle/>
            <a:p>
              <a:pPr algn="ctr">
                <a:lnSpc>
                  <a:spcPts val="3250"/>
                </a:lnSpc>
              </a:pPr>
            </a:p>
          </p:txBody>
        </p:sp>
      </p:grpSp>
      <p:grpSp>
        <p:nvGrpSpPr>
          <p:cNvPr name="Group 8" id="8"/>
          <p:cNvGrpSpPr/>
          <p:nvPr/>
        </p:nvGrpSpPr>
        <p:grpSpPr>
          <a:xfrm rot="2510729">
            <a:off x="4045177" y="-8955105"/>
            <a:ext cx="3086100" cy="24231556"/>
            <a:chOff x="0" y="0"/>
            <a:chExt cx="812800" cy="6381974"/>
          </a:xfrm>
        </p:grpSpPr>
        <p:sp>
          <p:nvSpPr>
            <p:cNvPr name="Freeform 9" id="9"/>
            <p:cNvSpPr/>
            <p:nvPr/>
          </p:nvSpPr>
          <p:spPr>
            <a:xfrm flipH="false" flipV="false" rot="0">
              <a:off x="0" y="0"/>
              <a:ext cx="812800" cy="6381974"/>
            </a:xfrm>
            <a:custGeom>
              <a:avLst/>
              <a:gdLst/>
              <a:ahLst/>
              <a:cxnLst/>
              <a:rect r="r" b="b" t="t" l="l"/>
              <a:pathLst>
                <a:path h="6381974" w="812800">
                  <a:moveTo>
                    <a:pt x="0" y="0"/>
                  </a:moveTo>
                  <a:lnTo>
                    <a:pt x="812800" y="0"/>
                  </a:lnTo>
                  <a:lnTo>
                    <a:pt x="812800" y="6381974"/>
                  </a:lnTo>
                  <a:lnTo>
                    <a:pt x="0" y="6381974"/>
                  </a:lnTo>
                  <a:close/>
                </a:path>
              </a:pathLst>
            </a:custGeom>
            <a:solidFill>
              <a:srgbClr val="EF9D2A"/>
            </a:solidFill>
          </p:spPr>
        </p:sp>
        <p:sp>
          <p:nvSpPr>
            <p:cNvPr name="TextBox 10" id="10"/>
            <p:cNvSpPr txBox="true"/>
            <p:nvPr/>
          </p:nvSpPr>
          <p:spPr>
            <a:xfrm>
              <a:off x="0" y="-19050"/>
              <a:ext cx="812800" cy="6401024"/>
            </a:xfrm>
            <a:prstGeom prst="rect">
              <a:avLst/>
            </a:prstGeom>
          </p:spPr>
          <p:txBody>
            <a:bodyPr anchor="ctr" rtlCol="false" tIns="50800" lIns="50800" bIns="50800" rIns="50800"/>
            <a:lstStyle/>
            <a:p>
              <a:pPr algn="ctr">
                <a:lnSpc>
                  <a:spcPts val="3250"/>
                </a:lnSpc>
              </a:pPr>
            </a:p>
          </p:txBody>
        </p:sp>
      </p:grpSp>
      <p:grpSp>
        <p:nvGrpSpPr>
          <p:cNvPr name="Group 11" id="11"/>
          <p:cNvGrpSpPr/>
          <p:nvPr/>
        </p:nvGrpSpPr>
        <p:grpSpPr>
          <a:xfrm rot="2454649">
            <a:off x="8202692" y="-1763835"/>
            <a:ext cx="18885473" cy="8624777"/>
            <a:chOff x="0" y="0"/>
            <a:chExt cx="4973952" cy="2271546"/>
          </a:xfrm>
        </p:grpSpPr>
        <p:sp>
          <p:nvSpPr>
            <p:cNvPr name="Freeform 12" id="12"/>
            <p:cNvSpPr/>
            <p:nvPr/>
          </p:nvSpPr>
          <p:spPr>
            <a:xfrm flipH="false" flipV="false" rot="0">
              <a:off x="0" y="0"/>
              <a:ext cx="4973952" cy="2271546"/>
            </a:xfrm>
            <a:custGeom>
              <a:avLst/>
              <a:gdLst/>
              <a:ahLst/>
              <a:cxnLst/>
              <a:rect r="r" b="b" t="t" l="l"/>
              <a:pathLst>
                <a:path h="2271546" w="4973952">
                  <a:moveTo>
                    <a:pt x="0" y="0"/>
                  </a:moveTo>
                  <a:lnTo>
                    <a:pt x="4973952" y="0"/>
                  </a:lnTo>
                  <a:lnTo>
                    <a:pt x="4973952" y="2271546"/>
                  </a:lnTo>
                  <a:lnTo>
                    <a:pt x="0" y="2271546"/>
                  </a:lnTo>
                  <a:close/>
                </a:path>
              </a:pathLst>
            </a:custGeom>
            <a:solidFill>
              <a:srgbClr val="1C395E"/>
            </a:solidFill>
          </p:spPr>
        </p:sp>
        <p:sp>
          <p:nvSpPr>
            <p:cNvPr name="TextBox 13" id="13"/>
            <p:cNvSpPr txBox="true"/>
            <p:nvPr/>
          </p:nvSpPr>
          <p:spPr>
            <a:xfrm>
              <a:off x="0" y="-19050"/>
              <a:ext cx="4973952" cy="2290596"/>
            </a:xfrm>
            <a:prstGeom prst="rect">
              <a:avLst/>
            </a:prstGeom>
          </p:spPr>
          <p:txBody>
            <a:bodyPr anchor="ctr" rtlCol="false" tIns="50800" lIns="50800" bIns="50800" rIns="50800"/>
            <a:lstStyle/>
            <a:p>
              <a:pPr algn="ctr">
                <a:lnSpc>
                  <a:spcPts val="3250"/>
                </a:lnSpc>
              </a:pPr>
            </a:p>
          </p:txBody>
        </p:sp>
      </p:grpSp>
      <p:grpSp>
        <p:nvGrpSpPr>
          <p:cNvPr name="Group 14" id="14"/>
          <p:cNvGrpSpPr/>
          <p:nvPr/>
        </p:nvGrpSpPr>
        <p:grpSpPr>
          <a:xfrm rot="2454649">
            <a:off x="13395778" y="2592615"/>
            <a:ext cx="9289537" cy="13331369"/>
            <a:chOff x="0" y="0"/>
            <a:chExt cx="2446627" cy="3511142"/>
          </a:xfrm>
        </p:grpSpPr>
        <p:sp>
          <p:nvSpPr>
            <p:cNvPr name="Freeform 15" id="15"/>
            <p:cNvSpPr/>
            <p:nvPr/>
          </p:nvSpPr>
          <p:spPr>
            <a:xfrm flipH="false" flipV="false" rot="0">
              <a:off x="0" y="0"/>
              <a:ext cx="2446627" cy="3511143"/>
            </a:xfrm>
            <a:custGeom>
              <a:avLst/>
              <a:gdLst/>
              <a:ahLst/>
              <a:cxnLst/>
              <a:rect r="r" b="b" t="t" l="l"/>
              <a:pathLst>
                <a:path h="3511143" w="2446627">
                  <a:moveTo>
                    <a:pt x="0" y="0"/>
                  </a:moveTo>
                  <a:lnTo>
                    <a:pt x="2446627" y="0"/>
                  </a:lnTo>
                  <a:lnTo>
                    <a:pt x="2446627" y="3511143"/>
                  </a:lnTo>
                  <a:lnTo>
                    <a:pt x="0" y="3511143"/>
                  </a:lnTo>
                  <a:close/>
                </a:path>
              </a:pathLst>
            </a:custGeom>
            <a:solidFill>
              <a:srgbClr val="1C395E"/>
            </a:solidFill>
          </p:spPr>
        </p:sp>
        <p:sp>
          <p:nvSpPr>
            <p:cNvPr name="TextBox 16" id="16"/>
            <p:cNvSpPr txBox="true"/>
            <p:nvPr/>
          </p:nvSpPr>
          <p:spPr>
            <a:xfrm>
              <a:off x="0" y="-19050"/>
              <a:ext cx="2446627" cy="3530192"/>
            </a:xfrm>
            <a:prstGeom prst="rect">
              <a:avLst/>
            </a:prstGeom>
          </p:spPr>
          <p:txBody>
            <a:bodyPr anchor="ctr" rtlCol="false" tIns="50800" lIns="50800" bIns="50800" rIns="50800"/>
            <a:lstStyle/>
            <a:p>
              <a:pPr algn="ctr">
                <a:lnSpc>
                  <a:spcPts val="3250"/>
                </a:lnSpc>
              </a:pPr>
            </a:p>
          </p:txBody>
        </p:sp>
      </p:grpSp>
      <p:sp>
        <p:nvSpPr>
          <p:cNvPr name="Freeform 17" id="17"/>
          <p:cNvSpPr/>
          <p:nvPr/>
        </p:nvSpPr>
        <p:spPr>
          <a:xfrm flipH="false" flipV="false" rot="0">
            <a:off x="15989313" y="199241"/>
            <a:ext cx="2057366" cy="1337617"/>
          </a:xfrm>
          <a:custGeom>
            <a:avLst/>
            <a:gdLst/>
            <a:ahLst/>
            <a:cxnLst/>
            <a:rect r="r" b="b" t="t" l="l"/>
            <a:pathLst>
              <a:path h="1337617" w="2057366">
                <a:moveTo>
                  <a:pt x="0" y="0"/>
                </a:moveTo>
                <a:lnTo>
                  <a:pt x="2057366" y="0"/>
                </a:lnTo>
                <a:lnTo>
                  <a:pt x="2057366" y="1337616"/>
                </a:lnTo>
                <a:lnTo>
                  <a:pt x="0" y="1337616"/>
                </a:lnTo>
                <a:lnTo>
                  <a:pt x="0" y="0"/>
                </a:lnTo>
                <a:close/>
              </a:path>
            </a:pathLst>
          </a:custGeom>
          <a:blipFill>
            <a:blip r:embed="rId2"/>
            <a:stretch>
              <a:fillRect l="0" t="0" r="0" b="0"/>
            </a:stretch>
          </a:blipFill>
        </p:spPr>
      </p:sp>
      <p:grpSp>
        <p:nvGrpSpPr>
          <p:cNvPr name="Group 18" id="18"/>
          <p:cNvGrpSpPr/>
          <p:nvPr/>
        </p:nvGrpSpPr>
        <p:grpSpPr>
          <a:xfrm rot="0">
            <a:off x="471934" y="1028700"/>
            <a:ext cx="14669654" cy="3052466"/>
            <a:chOff x="0" y="0"/>
            <a:chExt cx="3863613" cy="803942"/>
          </a:xfrm>
        </p:grpSpPr>
        <p:sp>
          <p:nvSpPr>
            <p:cNvPr name="Freeform 19" id="19"/>
            <p:cNvSpPr/>
            <p:nvPr/>
          </p:nvSpPr>
          <p:spPr>
            <a:xfrm flipH="false" flipV="false" rot="0">
              <a:off x="0" y="0"/>
              <a:ext cx="3863613" cy="803942"/>
            </a:xfrm>
            <a:custGeom>
              <a:avLst/>
              <a:gdLst/>
              <a:ahLst/>
              <a:cxnLst/>
              <a:rect r="r" b="b" t="t" l="l"/>
              <a:pathLst>
                <a:path h="803942" w="3863613">
                  <a:moveTo>
                    <a:pt x="24277" y="0"/>
                  </a:moveTo>
                  <a:lnTo>
                    <a:pt x="3839336" y="0"/>
                  </a:lnTo>
                  <a:cubicBezTo>
                    <a:pt x="3852744" y="0"/>
                    <a:pt x="3863613" y="10869"/>
                    <a:pt x="3863613" y="24277"/>
                  </a:cubicBezTo>
                  <a:lnTo>
                    <a:pt x="3863613" y="779665"/>
                  </a:lnTo>
                  <a:cubicBezTo>
                    <a:pt x="3863613" y="786104"/>
                    <a:pt x="3861055" y="792279"/>
                    <a:pt x="3856502" y="796831"/>
                  </a:cubicBezTo>
                  <a:cubicBezTo>
                    <a:pt x="3851949" y="801384"/>
                    <a:pt x="3845775" y="803942"/>
                    <a:pt x="3839336" y="803942"/>
                  </a:cubicBezTo>
                  <a:lnTo>
                    <a:pt x="24277" y="803942"/>
                  </a:lnTo>
                  <a:cubicBezTo>
                    <a:pt x="17838" y="803942"/>
                    <a:pt x="11663" y="801384"/>
                    <a:pt x="7110" y="796831"/>
                  </a:cubicBezTo>
                  <a:cubicBezTo>
                    <a:pt x="2558" y="792279"/>
                    <a:pt x="0" y="786104"/>
                    <a:pt x="0" y="779665"/>
                  </a:cubicBezTo>
                  <a:lnTo>
                    <a:pt x="0" y="24277"/>
                  </a:lnTo>
                  <a:cubicBezTo>
                    <a:pt x="0" y="17838"/>
                    <a:pt x="2558" y="11663"/>
                    <a:pt x="7110" y="7110"/>
                  </a:cubicBezTo>
                  <a:cubicBezTo>
                    <a:pt x="11663" y="2558"/>
                    <a:pt x="17838" y="0"/>
                    <a:pt x="24277" y="0"/>
                  </a:cubicBezTo>
                  <a:close/>
                </a:path>
              </a:pathLst>
            </a:custGeom>
            <a:solidFill>
              <a:srgbClr val="263F6B"/>
            </a:solidFill>
            <a:ln cap="rnd">
              <a:noFill/>
              <a:prstDash val="solid"/>
              <a:round/>
            </a:ln>
          </p:spPr>
        </p:sp>
        <p:sp>
          <p:nvSpPr>
            <p:cNvPr name="TextBox 20" id="20"/>
            <p:cNvSpPr txBox="true"/>
            <p:nvPr/>
          </p:nvSpPr>
          <p:spPr>
            <a:xfrm>
              <a:off x="0" y="-19050"/>
              <a:ext cx="3863613" cy="822992"/>
            </a:xfrm>
            <a:prstGeom prst="rect">
              <a:avLst/>
            </a:prstGeom>
          </p:spPr>
          <p:txBody>
            <a:bodyPr anchor="ctr" rtlCol="false" tIns="50800" lIns="50800" bIns="50800" rIns="50800"/>
            <a:lstStyle/>
            <a:p>
              <a:pPr algn="ctr">
                <a:lnSpc>
                  <a:spcPts val="3250"/>
                </a:lnSpc>
              </a:pPr>
            </a:p>
          </p:txBody>
        </p:sp>
      </p:grpSp>
      <p:grpSp>
        <p:nvGrpSpPr>
          <p:cNvPr name="Group 21" id="21"/>
          <p:cNvGrpSpPr/>
          <p:nvPr/>
        </p:nvGrpSpPr>
        <p:grpSpPr>
          <a:xfrm rot="0">
            <a:off x="471934" y="7435208"/>
            <a:ext cx="14669654" cy="2575774"/>
            <a:chOff x="0" y="0"/>
            <a:chExt cx="3863613" cy="678393"/>
          </a:xfrm>
        </p:grpSpPr>
        <p:sp>
          <p:nvSpPr>
            <p:cNvPr name="Freeform 22" id="22"/>
            <p:cNvSpPr/>
            <p:nvPr/>
          </p:nvSpPr>
          <p:spPr>
            <a:xfrm flipH="false" flipV="false" rot="0">
              <a:off x="0" y="0"/>
              <a:ext cx="3863613" cy="678393"/>
            </a:xfrm>
            <a:custGeom>
              <a:avLst/>
              <a:gdLst/>
              <a:ahLst/>
              <a:cxnLst/>
              <a:rect r="r" b="b" t="t" l="l"/>
              <a:pathLst>
                <a:path h="678393" w="3863613">
                  <a:moveTo>
                    <a:pt x="24277" y="0"/>
                  </a:moveTo>
                  <a:lnTo>
                    <a:pt x="3839336" y="0"/>
                  </a:lnTo>
                  <a:cubicBezTo>
                    <a:pt x="3852744" y="0"/>
                    <a:pt x="3863613" y="10869"/>
                    <a:pt x="3863613" y="24277"/>
                  </a:cubicBezTo>
                  <a:lnTo>
                    <a:pt x="3863613" y="654117"/>
                  </a:lnTo>
                  <a:cubicBezTo>
                    <a:pt x="3863613" y="660555"/>
                    <a:pt x="3861055" y="666730"/>
                    <a:pt x="3856502" y="671283"/>
                  </a:cubicBezTo>
                  <a:cubicBezTo>
                    <a:pt x="3851949" y="675835"/>
                    <a:pt x="3845775" y="678393"/>
                    <a:pt x="3839336" y="678393"/>
                  </a:cubicBezTo>
                  <a:lnTo>
                    <a:pt x="24277" y="678393"/>
                  </a:lnTo>
                  <a:cubicBezTo>
                    <a:pt x="17838" y="678393"/>
                    <a:pt x="11663" y="675835"/>
                    <a:pt x="7110" y="671283"/>
                  </a:cubicBezTo>
                  <a:cubicBezTo>
                    <a:pt x="2558" y="666730"/>
                    <a:pt x="0" y="660555"/>
                    <a:pt x="0" y="654117"/>
                  </a:cubicBezTo>
                  <a:lnTo>
                    <a:pt x="0" y="24277"/>
                  </a:lnTo>
                  <a:cubicBezTo>
                    <a:pt x="0" y="17838"/>
                    <a:pt x="2558" y="11663"/>
                    <a:pt x="7110" y="7110"/>
                  </a:cubicBezTo>
                  <a:cubicBezTo>
                    <a:pt x="11663" y="2558"/>
                    <a:pt x="17838" y="0"/>
                    <a:pt x="24277" y="0"/>
                  </a:cubicBezTo>
                  <a:close/>
                </a:path>
              </a:pathLst>
            </a:custGeom>
            <a:solidFill>
              <a:srgbClr val="263F6B"/>
            </a:solidFill>
            <a:ln cap="rnd">
              <a:noFill/>
              <a:prstDash val="solid"/>
              <a:round/>
            </a:ln>
          </p:spPr>
        </p:sp>
        <p:sp>
          <p:nvSpPr>
            <p:cNvPr name="TextBox 23" id="23"/>
            <p:cNvSpPr txBox="true"/>
            <p:nvPr/>
          </p:nvSpPr>
          <p:spPr>
            <a:xfrm>
              <a:off x="0" y="-19050"/>
              <a:ext cx="3863613" cy="697443"/>
            </a:xfrm>
            <a:prstGeom prst="rect">
              <a:avLst/>
            </a:prstGeom>
          </p:spPr>
          <p:txBody>
            <a:bodyPr anchor="ctr" rtlCol="false" tIns="50800" lIns="50800" bIns="50800" rIns="50800"/>
            <a:lstStyle/>
            <a:p>
              <a:pPr algn="ctr">
                <a:lnSpc>
                  <a:spcPts val="3250"/>
                </a:lnSpc>
              </a:pPr>
            </a:p>
          </p:txBody>
        </p:sp>
      </p:grpSp>
      <p:grpSp>
        <p:nvGrpSpPr>
          <p:cNvPr name="Group 24" id="24"/>
          <p:cNvGrpSpPr/>
          <p:nvPr/>
        </p:nvGrpSpPr>
        <p:grpSpPr>
          <a:xfrm rot="0">
            <a:off x="4864317" y="4229057"/>
            <a:ext cx="13423683" cy="2777525"/>
            <a:chOff x="0" y="0"/>
            <a:chExt cx="3535456" cy="731529"/>
          </a:xfrm>
        </p:grpSpPr>
        <p:sp>
          <p:nvSpPr>
            <p:cNvPr name="Freeform 25" id="25"/>
            <p:cNvSpPr/>
            <p:nvPr/>
          </p:nvSpPr>
          <p:spPr>
            <a:xfrm flipH="false" flipV="false" rot="0">
              <a:off x="0" y="0"/>
              <a:ext cx="3535456" cy="731529"/>
            </a:xfrm>
            <a:custGeom>
              <a:avLst/>
              <a:gdLst/>
              <a:ahLst/>
              <a:cxnLst/>
              <a:rect r="r" b="b" t="t" l="l"/>
              <a:pathLst>
                <a:path h="731529" w="3535456">
                  <a:moveTo>
                    <a:pt x="26530" y="0"/>
                  </a:moveTo>
                  <a:lnTo>
                    <a:pt x="3508926" y="0"/>
                  </a:lnTo>
                  <a:cubicBezTo>
                    <a:pt x="3523578" y="0"/>
                    <a:pt x="3535456" y="11878"/>
                    <a:pt x="3535456" y="26530"/>
                  </a:cubicBezTo>
                  <a:lnTo>
                    <a:pt x="3535456" y="704999"/>
                  </a:lnTo>
                  <a:cubicBezTo>
                    <a:pt x="3535456" y="712036"/>
                    <a:pt x="3532660" y="718784"/>
                    <a:pt x="3527685" y="723759"/>
                  </a:cubicBezTo>
                  <a:cubicBezTo>
                    <a:pt x="3522710" y="728734"/>
                    <a:pt x="3515962" y="731529"/>
                    <a:pt x="3508926" y="731529"/>
                  </a:cubicBezTo>
                  <a:lnTo>
                    <a:pt x="26530" y="731529"/>
                  </a:lnTo>
                  <a:cubicBezTo>
                    <a:pt x="11878" y="731529"/>
                    <a:pt x="0" y="719651"/>
                    <a:pt x="0" y="704999"/>
                  </a:cubicBezTo>
                  <a:lnTo>
                    <a:pt x="0" y="26530"/>
                  </a:lnTo>
                  <a:cubicBezTo>
                    <a:pt x="0" y="11878"/>
                    <a:pt x="11878" y="0"/>
                    <a:pt x="26530" y="0"/>
                  </a:cubicBezTo>
                  <a:close/>
                </a:path>
              </a:pathLst>
            </a:custGeom>
            <a:solidFill>
              <a:srgbClr val="263F6B"/>
            </a:solidFill>
            <a:ln cap="rnd">
              <a:noFill/>
              <a:prstDash val="solid"/>
              <a:round/>
            </a:ln>
          </p:spPr>
        </p:sp>
        <p:sp>
          <p:nvSpPr>
            <p:cNvPr name="TextBox 26" id="26"/>
            <p:cNvSpPr txBox="true"/>
            <p:nvPr/>
          </p:nvSpPr>
          <p:spPr>
            <a:xfrm>
              <a:off x="0" y="-19050"/>
              <a:ext cx="3535456" cy="750579"/>
            </a:xfrm>
            <a:prstGeom prst="rect">
              <a:avLst/>
            </a:prstGeom>
          </p:spPr>
          <p:txBody>
            <a:bodyPr anchor="ctr" rtlCol="false" tIns="50800" lIns="50800" bIns="50800" rIns="50800"/>
            <a:lstStyle/>
            <a:p>
              <a:pPr algn="ctr">
                <a:lnSpc>
                  <a:spcPts val="3250"/>
                </a:lnSpc>
              </a:pPr>
            </a:p>
          </p:txBody>
        </p:sp>
      </p:grpSp>
      <p:grpSp>
        <p:nvGrpSpPr>
          <p:cNvPr name="Group 27" id="27"/>
          <p:cNvGrpSpPr/>
          <p:nvPr/>
        </p:nvGrpSpPr>
        <p:grpSpPr>
          <a:xfrm rot="0">
            <a:off x="12441554" y="868049"/>
            <a:ext cx="2700034" cy="3361008"/>
            <a:chOff x="0" y="0"/>
            <a:chExt cx="711120" cy="885204"/>
          </a:xfrm>
        </p:grpSpPr>
        <p:sp>
          <p:nvSpPr>
            <p:cNvPr name="Freeform 28" id="28"/>
            <p:cNvSpPr/>
            <p:nvPr/>
          </p:nvSpPr>
          <p:spPr>
            <a:xfrm flipH="false" flipV="false" rot="0">
              <a:off x="0" y="0"/>
              <a:ext cx="711120" cy="885204"/>
            </a:xfrm>
            <a:custGeom>
              <a:avLst/>
              <a:gdLst/>
              <a:ahLst/>
              <a:cxnLst/>
              <a:rect r="r" b="b" t="t" l="l"/>
              <a:pathLst>
                <a:path h="885204" w="711120">
                  <a:moveTo>
                    <a:pt x="146234" y="0"/>
                  </a:moveTo>
                  <a:lnTo>
                    <a:pt x="564885" y="0"/>
                  </a:lnTo>
                  <a:cubicBezTo>
                    <a:pt x="603669" y="0"/>
                    <a:pt x="640865" y="15407"/>
                    <a:pt x="668289" y="42831"/>
                  </a:cubicBezTo>
                  <a:cubicBezTo>
                    <a:pt x="695713" y="70255"/>
                    <a:pt x="711120" y="107451"/>
                    <a:pt x="711120" y="146234"/>
                  </a:cubicBezTo>
                  <a:lnTo>
                    <a:pt x="711120" y="738969"/>
                  </a:lnTo>
                  <a:cubicBezTo>
                    <a:pt x="711120" y="819732"/>
                    <a:pt x="645649" y="885204"/>
                    <a:pt x="564885" y="885204"/>
                  </a:cubicBezTo>
                  <a:lnTo>
                    <a:pt x="146234" y="885204"/>
                  </a:lnTo>
                  <a:cubicBezTo>
                    <a:pt x="65471" y="885204"/>
                    <a:pt x="0" y="819732"/>
                    <a:pt x="0" y="738969"/>
                  </a:cubicBezTo>
                  <a:lnTo>
                    <a:pt x="0" y="146234"/>
                  </a:lnTo>
                  <a:cubicBezTo>
                    <a:pt x="0" y="65471"/>
                    <a:pt x="65471" y="0"/>
                    <a:pt x="146234" y="0"/>
                  </a:cubicBezTo>
                  <a:close/>
                </a:path>
              </a:pathLst>
            </a:custGeom>
            <a:solidFill>
              <a:srgbClr val="E7E7E7"/>
            </a:solidFill>
          </p:spPr>
        </p:sp>
        <p:sp>
          <p:nvSpPr>
            <p:cNvPr name="TextBox 29" id="29"/>
            <p:cNvSpPr txBox="true"/>
            <p:nvPr/>
          </p:nvSpPr>
          <p:spPr>
            <a:xfrm>
              <a:off x="0" y="-19050"/>
              <a:ext cx="711120" cy="904254"/>
            </a:xfrm>
            <a:prstGeom prst="rect">
              <a:avLst/>
            </a:prstGeom>
          </p:spPr>
          <p:txBody>
            <a:bodyPr anchor="ctr" rtlCol="false" tIns="50800" lIns="50800" bIns="50800" rIns="50800"/>
            <a:lstStyle/>
            <a:p>
              <a:pPr algn="ctr">
                <a:lnSpc>
                  <a:spcPts val="3250"/>
                </a:lnSpc>
              </a:pPr>
            </a:p>
          </p:txBody>
        </p:sp>
      </p:grpSp>
      <p:sp>
        <p:nvSpPr>
          <p:cNvPr name="TextBox 30" id="30"/>
          <p:cNvSpPr txBox="true"/>
          <p:nvPr/>
        </p:nvSpPr>
        <p:spPr>
          <a:xfrm rot="0">
            <a:off x="4985447" y="4859041"/>
            <a:ext cx="10732108" cy="1800907"/>
          </a:xfrm>
          <a:prstGeom prst="rect">
            <a:avLst/>
          </a:prstGeom>
        </p:spPr>
        <p:txBody>
          <a:bodyPr anchor="t" rtlCol="false" tIns="0" lIns="0" bIns="0" rIns="0">
            <a:spAutoFit/>
          </a:bodyPr>
          <a:lstStyle/>
          <a:p>
            <a:pPr algn="just" marL="474181" indent="-237091" lvl="1">
              <a:lnSpc>
                <a:spcPts val="2855"/>
              </a:lnSpc>
              <a:buFont typeface="Arial"/>
              <a:buChar char="•"/>
            </a:pPr>
            <a:r>
              <a:rPr lang="en-US" b="true" sz="2196" spc="43">
                <a:solidFill>
                  <a:srgbClr val="FFFFFF"/>
                </a:solidFill>
                <a:latin typeface="Montserrat Ultra-Bold"/>
                <a:ea typeface="Montserrat Ultra-Bold"/>
                <a:cs typeface="Montserrat Ultra-Bold"/>
                <a:sym typeface="Montserrat Ultra-Bold"/>
              </a:rPr>
              <a:t>&gt;</a:t>
            </a:r>
            <a:r>
              <a:rPr lang="en-US" b="true" sz="2196" spc="43">
                <a:solidFill>
                  <a:srgbClr val="FFFFFF"/>
                </a:solidFill>
                <a:latin typeface="Montserrat Ultra-Bold"/>
                <a:ea typeface="Montserrat Ultra-Bold"/>
                <a:cs typeface="Montserrat Ultra-Bold"/>
                <a:sym typeface="Montserrat Ultra-Bold"/>
              </a:rPr>
              <a:t>Evaluasi produk dengan margin negatif untuk mengidentifikasi masalah kualitas atau kesesuaian produk dengan kebutuhan lokal berdasarkan regulasi regional. </a:t>
            </a:r>
          </a:p>
          <a:p>
            <a:pPr algn="just" marL="474181" indent="-237091" lvl="1">
              <a:lnSpc>
                <a:spcPts val="2855"/>
              </a:lnSpc>
              <a:buFont typeface="Arial"/>
              <a:buChar char="•"/>
            </a:pPr>
            <a:r>
              <a:rPr lang="en-US" b="true" sz="2196" spc="43">
                <a:solidFill>
                  <a:srgbClr val="FFFFFF"/>
                </a:solidFill>
                <a:latin typeface="Montserrat Ultra-Bold"/>
                <a:ea typeface="Montserrat Ultra-Bold"/>
                <a:cs typeface="Montserrat Ultra-Bold"/>
                <a:sym typeface="Montserrat Ultra-Bold"/>
              </a:rPr>
              <a:t>&gt; implementasikan standar kualitas yang lebih tinggi untuk produk dengan penjualan yang rendah tetapi potensial.</a:t>
            </a:r>
          </a:p>
        </p:txBody>
      </p:sp>
      <p:grpSp>
        <p:nvGrpSpPr>
          <p:cNvPr name="Group 31" id="31"/>
          <p:cNvGrpSpPr/>
          <p:nvPr/>
        </p:nvGrpSpPr>
        <p:grpSpPr>
          <a:xfrm rot="0">
            <a:off x="12631545" y="7364655"/>
            <a:ext cx="2656684" cy="2683870"/>
            <a:chOff x="0" y="0"/>
            <a:chExt cx="699703" cy="706863"/>
          </a:xfrm>
        </p:grpSpPr>
        <p:sp>
          <p:nvSpPr>
            <p:cNvPr name="Freeform 32" id="32"/>
            <p:cNvSpPr/>
            <p:nvPr/>
          </p:nvSpPr>
          <p:spPr>
            <a:xfrm flipH="false" flipV="false" rot="0">
              <a:off x="0" y="0"/>
              <a:ext cx="699703" cy="706863"/>
            </a:xfrm>
            <a:custGeom>
              <a:avLst/>
              <a:gdLst/>
              <a:ahLst/>
              <a:cxnLst/>
              <a:rect r="r" b="b" t="t" l="l"/>
              <a:pathLst>
                <a:path h="706863" w="699703">
                  <a:moveTo>
                    <a:pt x="148621" y="0"/>
                  </a:moveTo>
                  <a:lnTo>
                    <a:pt x="551082" y="0"/>
                  </a:lnTo>
                  <a:cubicBezTo>
                    <a:pt x="633163" y="0"/>
                    <a:pt x="699703" y="66540"/>
                    <a:pt x="699703" y="148621"/>
                  </a:cubicBezTo>
                  <a:lnTo>
                    <a:pt x="699703" y="558242"/>
                  </a:lnTo>
                  <a:cubicBezTo>
                    <a:pt x="699703" y="640323"/>
                    <a:pt x="633163" y="706863"/>
                    <a:pt x="551082" y="706863"/>
                  </a:cubicBezTo>
                  <a:lnTo>
                    <a:pt x="148621" y="706863"/>
                  </a:lnTo>
                  <a:cubicBezTo>
                    <a:pt x="66540" y="706863"/>
                    <a:pt x="0" y="640323"/>
                    <a:pt x="0" y="558242"/>
                  </a:cubicBezTo>
                  <a:lnTo>
                    <a:pt x="0" y="148621"/>
                  </a:lnTo>
                  <a:cubicBezTo>
                    <a:pt x="0" y="66540"/>
                    <a:pt x="66540" y="0"/>
                    <a:pt x="148621" y="0"/>
                  </a:cubicBezTo>
                  <a:close/>
                </a:path>
              </a:pathLst>
            </a:custGeom>
            <a:solidFill>
              <a:srgbClr val="E7E7E7"/>
            </a:solidFill>
          </p:spPr>
        </p:sp>
        <p:sp>
          <p:nvSpPr>
            <p:cNvPr name="TextBox 33" id="33"/>
            <p:cNvSpPr txBox="true"/>
            <p:nvPr/>
          </p:nvSpPr>
          <p:spPr>
            <a:xfrm>
              <a:off x="0" y="-19050"/>
              <a:ext cx="699703" cy="725913"/>
            </a:xfrm>
            <a:prstGeom prst="rect">
              <a:avLst/>
            </a:prstGeom>
          </p:spPr>
          <p:txBody>
            <a:bodyPr anchor="ctr" rtlCol="false" tIns="50800" lIns="50800" bIns="50800" rIns="50800"/>
            <a:lstStyle/>
            <a:p>
              <a:pPr algn="ctr">
                <a:lnSpc>
                  <a:spcPts val="3250"/>
                </a:lnSpc>
              </a:pPr>
            </a:p>
          </p:txBody>
        </p:sp>
      </p:grpSp>
      <p:grpSp>
        <p:nvGrpSpPr>
          <p:cNvPr name="Group 34" id="34"/>
          <p:cNvGrpSpPr/>
          <p:nvPr/>
        </p:nvGrpSpPr>
        <p:grpSpPr>
          <a:xfrm rot="0">
            <a:off x="15717555" y="4155112"/>
            <a:ext cx="2399642" cy="2925416"/>
            <a:chOff x="0" y="0"/>
            <a:chExt cx="632005" cy="770480"/>
          </a:xfrm>
        </p:grpSpPr>
        <p:sp>
          <p:nvSpPr>
            <p:cNvPr name="Freeform 35" id="35"/>
            <p:cNvSpPr/>
            <p:nvPr/>
          </p:nvSpPr>
          <p:spPr>
            <a:xfrm flipH="false" flipV="false" rot="0">
              <a:off x="0" y="0"/>
              <a:ext cx="632005" cy="770480"/>
            </a:xfrm>
            <a:custGeom>
              <a:avLst/>
              <a:gdLst/>
              <a:ahLst/>
              <a:cxnLst/>
              <a:rect r="r" b="b" t="t" l="l"/>
              <a:pathLst>
                <a:path h="770480" w="632005">
                  <a:moveTo>
                    <a:pt x="164540" y="0"/>
                  </a:moveTo>
                  <a:lnTo>
                    <a:pt x="467464" y="0"/>
                  </a:lnTo>
                  <a:cubicBezTo>
                    <a:pt x="558337" y="0"/>
                    <a:pt x="632005" y="73667"/>
                    <a:pt x="632005" y="164540"/>
                  </a:cubicBezTo>
                  <a:lnTo>
                    <a:pt x="632005" y="605940"/>
                  </a:lnTo>
                  <a:cubicBezTo>
                    <a:pt x="632005" y="649578"/>
                    <a:pt x="614669" y="691430"/>
                    <a:pt x="583812" y="722287"/>
                  </a:cubicBezTo>
                  <a:cubicBezTo>
                    <a:pt x="552955" y="753145"/>
                    <a:pt x="511103" y="770480"/>
                    <a:pt x="467464" y="770480"/>
                  </a:cubicBezTo>
                  <a:lnTo>
                    <a:pt x="164540" y="770480"/>
                  </a:lnTo>
                  <a:cubicBezTo>
                    <a:pt x="120902" y="770480"/>
                    <a:pt x="79050" y="753145"/>
                    <a:pt x="48193" y="722287"/>
                  </a:cubicBezTo>
                  <a:cubicBezTo>
                    <a:pt x="17335" y="691430"/>
                    <a:pt x="0" y="649578"/>
                    <a:pt x="0" y="605940"/>
                  </a:cubicBezTo>
                  <a:lnTo>
                    <a:pt x="0" y="164540"/>
                  </a:lnTo>
                  <a:cubicBezTo>
                    <a:pt x="0" y="120902"/>
                    <a:pt x="17335" y="79050"/>
                    <a:pt x="48193" y="48193"/>
                  </a:cubicBezTo>
                  <a:cubicBezTo>
                    <a:pt x="79050" y="17335"/>
                    <a:pt x="120902" y="0"/>
                    <a:pt x="164540" y="0"/>
                  </a:cubicBezTo>
                  <a:close/>
                </a:path>
              </a:pathLst>
            </a:custGeom>
            <a:solidFill>
              <a:srgbClr val="E7E7E7"/>
            </a:solidFill>
          </p:spPr>
        </p:sp>
        <p:sp>
          <p:nvSpPr>
            <p:cNvPr name="TextBox 36" id="36"/>
            <p:cNvSpPr txBox="true"/>
            <p:nvPr/>
          </p:nvSpPr>
          <p:spPr>
            <a:xfrm>
              <a:off x="0" y="-19050"/>
              <a:ext cx="632005" cy="789530"/>
            </a:xfrm>
            <a:prstGeom prst="rect">
              <a:avLst/>
            </a:prstGeom>
          </p:spPr>
          <p:txBody>
            <a:bodyPr anchor="ctr" rtlCol="false" tIns="50800" lIns="50800" bIns="50800" rIns="50800"/>
            <a:lstStyle/>
            <a:p>
              <a:pPr algn="ctr">
                <a:lnSpc>
                  <a:spcPts val="3250"/>
                </a:lnSpc>
              </a:pPr>
            </a:p>
          </p:txBody>
        </p:sp>
      </p:grpSp>
      <p:sp>
        <p:nvSpPr>
          <p:cNvPr name="Freeform 37" id="37"/>
          <p:cNvSpPr/>
          <p:nvPr/>
        </p:nvSpPr>
        <p:spPr>
          <a:xfrm flipH="false" flipV="false" rot="0">
            <a:off x="12562684" y="1463500"/>
            <a:ext cx="2457775" cy="2457775"/>
          </a:xfrm>
          <a:custGeom>
            <a:avLst/>
            <a:gdLst/>
            <a:ahLst/>
            <a:cxnLst/>
            <a:rect r="r" b="b" t="t" l="l"/>
            <a:pathLst>
              <a:path h="2457775" w="2457775">
                <a:moveTo>
                  <a:pt x="0" y="0"/>
                </a:moveTo>
                <a:lnTo>
                  <a:pt x="2457774" y="0"/>
                </a:lnTo>
                <a:lnTo>
                  <a:pt x="2457774" y="2457775"/>
                </a:lnTo>
                <a:lnTo>
                  <a:pt x="0" y="2457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8" id="38"/>
          <p:cNvSpPr/>
          <p:nvPr/>
        </p:nvSpPr>
        <p:spPr>
          <a:xfrm flipH="false" flipV="false" rot="0">
            <a:off x="15717555" y="4553465"/>
            <a:ext cx="2295105" cy="2128710"/>
          </a:xfrm>
          <a:custGeom>
            <a:avLst/>
            <a:gdLst/>
            <a:ahLst/>
            <a:cxnLst/>
            <a:rect r="r" b="b" t="t" l="l"/>
            <a:pathLst>
              <a:path h="2128710" w="2295105">
                <a:moveTo>
                  <a:pt x="0" y="0"/>
                </a:moveTo>
                <a:lnTo>
                  <a:pt x="2295105" y="0"/>
                </a:lnTo>
                <a:lnTo>
                  <a:pt x="2295105" y="2128710"/>
                </a:lnTo>
                <a:lnTo>
                  <a:pt x="0" y="21287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9" id="39"/>
          <p:cNvSpPr/>
          <p:nvPr/>
        </p:nvSpPr>
        <p:spPr>
          <a:xfrm flipH="false" flipV="false" rot="0">
            <a:off x="12715158" y="7553207"/>
            <a:ext cx="2489459" cy="2457775"/>
          </a:xfrm>
          <a:custGeom>
            <a:avLst/>
            <a:gdLst/>
            <a:ahLst/>
            <a:cxnLst/>
            <a:rect r="r" b="b" t="t" l="l"/>
            <a:pathLst>
              <a:path h="2457775" w="2489459">
                <a:moveTo>
                  <a:pt x="0" y="0"/>
                </a:moveTo>
                <a:lnTo>
                  <a:pt x="2489458" y="0"/>
                </a:lnTo>
                <a:lnTo>
                  <a:pt x="2489458" y="2457775"/>
                </a:lnTo>
                <a:lnTo>
                  <a:pt x="0" y="24577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40" id="40"/>
          <p:cNvGrpSpPr/>
          <p:nvPr/>
        </p:nvGrpSpPr>
        <p:grpSpPr>
          <a:xfrm rot="0">
            <a:off x="471934" y="158557"/>
            <a:ext cx="7488369" cy="734117"/>
            <a:chOff x="0" y="0"/>
            <a:chExt cx="1972245" cy="193348"/>
          </a:xfrm>
        </p:grpSpPr>
        <p:sp>
          <p:nvSpPr>
            <p:cNvPr name="Freeform 41" id="41"/>
            <p:cNvSpPr/>
            <p:nvPr/>
          </p:nvSpPr>
          <p:spPr>
            <a:xfrm flipH="false" flipV="false" rot="0">
              <a:off x="0" y="0"/>
              <a:ext cx="1972246" cy="193348"/>
            </a:xfrm>
            <a:custGeom>
              <a:avLst/>
              <a:gdLst/>
              <a:ahLst/>
              <a:cxnLst/>
              <a:rect r="r" b="b" t="t" l="l"/>
              <a:pathLst>
                <a:path h="193348" w="1972246">
                  <a:moveTo>
                    <a:pt x="52727" y="0"/>
                  </a:moveTo>
                  <a:lnTo>
                    <a:pt x="1919519" y="0"/>
                  </a:lnTo>
                  <a:cubicBezTo>
                    <a:pt x="1933503" y="0"/>
                    <a:pt x="1946914" y="5555"/>
                    <a:pt x="1956802" y="15443"/>
                  </a:cubicBezTo>
                  <a:cubicBezTo>
                    <a:pt x="1966690" y="25332"/>
                    <a:pt x="1972246" y="38743"/>
                    <a:pt x="1972246" y="52727"/>
                  </a:cubicBezTo>
                  <a:lnTo>
                    <a:pt x="1972246" y="140621"/>
                  </a:lnTo>
                  <a:cubicBezTo>
                    <a:pt x="1972246" y="154605"/>
                    <a:pt x="1966690" y="168016"/>
                    <a:pt x="1956802" y="177904"/>
                  </a:cubicBezTo>
                  <a:cubicBezTo>
                    <a:pt x="1946914" y="187792"/>
                    <a:pt x="1933503" y="193348"/>
                    <a:pt x="1919519" y="193348"/>
                  </a:cubicBezTo>
                  <a:lnTo>
                    <a:pt x="52727" y="193348"/>
                  </a:lnTo>
                  <a:cubicBezTo>
                    <a:pt x="38743" y="193348"/>
                    <a:pt x="25332" y="187792"/>
                    <a:pt x="15443" y="177904"/>
                  </a:cubicBezTo>
                  <a:cubicBezTo>
                    <a:pt x="5555" y="168016"/>
                    <a:pt x="0" y="154605"/>
                    <a:pt x="0" y="140621"/>
                  </a:cubicBezTo>
                  <a:lnTo>
                    <a:pt x="0" y="52727"/>
                  </a:lnTo>
                  <a:cubicBezTo>
                    <a:pt x="0" y="38743"/>
                    <a:pt x="5555" y="25332"/>
                    <a:pt x="15443" y="15443"/>
                  </a:cubicBezTo>
                  <a:cubicBezTo>
                    <a:pt x="25332" y="5555"/>
                    <a:pt x="38743" y="0"/>
                    <a:pt x="52727" y="0"/>
                  </a:cubicBezTo>
                  <a:close/>
                </a:path>
              </a:pathLst>
            </a:custGeom>
            <a:solidFill>
              <a:srgbClr val="263F6B"/>
            </a:solidFill>
          </p:spPr>
        </p:sp>
        <p:sp>
          <p:nvSpPr>
            <p:cNvPr name="TextBox 42" id="42"/>
            <p:cNvSpPr txBox="true"/>
            <p:nvPr/>
          </p:nvSpPr>
          <p:spPr>
            <a:xfrm>
              <a:off x="0" y="-19050"/>
              <a:ext cx="1972245" cy="212398"/>
            </a:xfrm>
            <a:prstGeom prst="rect">
              <a:avLst/>
            </a:prstGeom>
          </p:spPr>
          <p:txBody>
            <a:bodyPr anchor="ctr" rtlCol="false" tIns="50800" lIns="50800" bIns="50800" rIns="50800"/>
            <a:lstStyle/>
            <a:p>
              <a:pPr algn="ctr">
                <a:lnSpc>
                  <a:spcPts val="3250"/>
                </a:lnSpc>
              </a:pPr>
            </a:p>
          </p:txBody>
        </p:sp>
      </p:grpSp>
      <p:sp>
        <p:nvSpPr>
          <p:cNvPr name="TextBox 43" id="43"/>
          <p:cNvSpPr txBox="true"/>
          <p:nvPr/>
        </p:nvSpPr>
        <p:spPr>
          <a:xfrm rot="0">
            <a:off x="668439" y="7921507"/>
            <a:ext cx="11773115" cy="1650110"/>
          </a:xfrm>
          <a:prstGeom prst="rect">
            <a:avLst/>
          </a:prstGeom>
        </p:spPr>
        <p:txBody>
          <a:bodyPr anchor="t" rtlCol="false" tIns="0" lIns="0" bIns="0" rIns="0">
            <a:spAutoFit/>
          </a:bodyPr>
          <a:lstStyle/>
          <a:p>
            <a:pPr algn="l" marL="446931" indent="-223465" lvl="1">
              <a:lnSpc>
                <a:spcPts val="2691"/>
              </a:lnSpc>
              <a:buFont typeface="Arial"/>
              <a:buChar char="•"/>
            </a:pPr>
            <a:r>
              <a:rPr lang="en-US" b="true" sz="2070" spc="41">
                <a:solidFill>
                  <a:srgbClr val="FFFFFF"/>
                </a:solidFill>
                <a:latin typeface="Montserrat Ultra-Bold"/>
                <a:ea typeface="Montserrat Ultra-Bold"/>
                <a:cs typeface="Montserrat Ultra-Bold"/>
                <a:sym typeface="Montserrat Ultra-Bold"/>
              </a:rPr>
              <a:t>&gt; </a:t>
            </a:r>
            <a:r>
              <a:rPr lang="en-US" b="true" sz="2070" spc="41">
                <a:solidFill>
                  <a:srgbClr val="FFFFFF"/>
                </a:solidFill>
                <a:latin typeface="Montserrat Ultra-Bold"/>
                <a:ea typeface="Montserrat Ultra-Bold"/>
                <a:cs typeface="Montserrat Ultra-Bold"/>
                <a:sym typeface="Montserrat Ultra-Bold"/>
              </a:rPr>
              <a:t>Optimalkan strategi diskon: Batasi diskon besar-besaran hanya untuk produk yang memiliki potensi peningkatan volume penjualan signifikan atau dalam kampanye pemasaran khusus.</a:t>
            </a:r>
          </a:p>
          <a:p>
            <a:pPr algn="l" marL="446931" indent="-223465" lvl="1">
              <a:lnSpc>
                <a:spcPts val="2691"/>
              </a:lnSpc>
              <a:buFont typeface="Arial"/>
              <a:buChar char="•"/>
            </a:pPr>
            <a:r>
              <a:rPr lang="en-US" b="true" sz="2070" spc="41">
                <a:solidFill>
                  <a:srgbClr val="FFFFFF"/>
                </a:solidFill>
                <a:latin typeface="Montserrat Ultra-Bold"/>
                <a:ea typeface="Montserrat Ultra-Bold"/>
                <a:cs typeface="Montserrat Ultra-Bold"/>
                <a:sym typeface="Montserrat Ultra-Bold"/>
              </a:rPr>
              <a:t>&gt;  Tingkatkan retensi pelanggan: Fokus pada segmen pelanggan "Potential Loyalists" dan "At Risk" melalui program loyalitas dan promosi personal.</a:t>
            </a:r>
          </a:p>
        </p:txBody>
      </p:sp>
      <p:sp>
        <p:nvSpPr>
          <p:cNvPr name="TextBox 44" id="44"/>
          <p:cNvSpPr txBox="true"/>
          <p:nvPr/>
        </p:nvSpPr>
        <p:spPr>
          <a:xfrm rot="0">
            <a:off x="3655892" y="317652"/>
            <a:ext cx="3864670" cy="396875"/>
          </a:xfrm>
          <a:prstGeom prst="rect">
            <a:avLst/>
          </a:prstGeom>
        </p:spPr>
        <p:txBody>
          <a:bodyPr anchor="t" rtlCol="false" tIns="0" lIns="0" bIns="0" rIns="0">
            <a:spAutoFit/>
          </a:bodyPr>
          <a:lstStyle/>
          <a:p>
            <a:pPr algn="ctr">
              <a:lnSpc>
                <a:spcPts val="3250"/>
              </a:lnSpc>
              <a:spcBef>
                <a:spcPct val="0"/>
              </a:spcBef>
            </a:pPr>
            <a:r>
              <a:rPr lang="en-US" b="true" sz="2500" spc="50">
                <a:solidFill>
                  <a:srgbClr val="FFFFFF"/>
                </a:solidFill>
                <a:latin typeface="Montserrat Ultra-Bold"/>
                <a:ea typeface="Montserrat Ultra-Bold"/>
                <a:cs typeface="Montserrat Ultra-Bold"/>
                <a:sym typeface="Montserrat Ultra-Bold"/>
              </a:rPr>
              <a:t>Masukan dan Insight :</a:t>
            </a:r>
          </a:p>
        </p:txBody>
      </p:sp>
      <p:sp>
        <p:nvSpPr>
          <p:cNvPr name="Freeform 45" id="45"/>
          <p:cNvSpPr/>
          <p:nvPr/>
        </p:nvSpPr>
        <p:spPr>
          <a:xfrm flipH="false" flipV="false" rot="0">
            <a:off x="1028700" y="41951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46" id="46"/>
          <p:cNvSpPr txBox="true"/>
          <p:nvPr/>
        </p:nvSpPr>
        <p:spPr>
          <a:xfrm rot="0">
            <a:off x="668439" y="1066625"/>
            <a:ext cx="8391755" cy="396875"/>
          </a:xfrm>
          <a:prstGeom prst="rect">
            <a:avLst/>
          </a:prstGeom>
        </p:spPr>
        <p:txBody>
          <a:bodyPr anchor="t" rtlCol="false" tIns="0" lIns="0" bIns="0" rIns="0">
            <a:spAutoFit/>
          </a:bodyPr>
          <a:lstStyle/>
          <a:p>
            <a:pPr algn="l">
              <a:lnSpc>
                <a:spcPts val="3250"/>
              </a:lnSpc>
              <a:spcBef>
                <a:spcPct val="0"/>
              </a:spcBef>
            </a:pPr>
            <a:r>
              <a:rPr lang="en-US" b="true" sz="2500" spc="50">
                <a:solidFill>
                  <a:srgbClr val="FFFFFF"/>
                </a:solidFill>
                <a:latin typeface="Montserrat Bold"/>
                <a:ea typeface="Montserrat Bold"/>
                <a:cs typeface="Montserrat Bold"/>
                <a:sym typeface="Montserrat Bold"/>
              </a:rPr>
              <a:t>1. Tim Business Development:</a:t>
            </a:r>
          </a:p>
        </p:txBody>
      </p:sp>
      <p:sp>
        <p:nvSpPr>
          <p:cNvPr name="TextBox 47" id="47"/>
          <p:cNvSpPr txBox="true"/>
          <p:nvPr/>
        </p:nvSpPr>
        <p:spPr>
          <a:xfrm rot="0">
            <a:off x="668439" y="1468274"/>
            <a:ext cx="11143486" cy="2289042"/>
          </a:xfrm>
          <a:prstGeom prst="rect">
            <a:avLst/>
          </a:prstGeom>
        </p:spPr>
        <p:txBody>
          <a:bodyPr anchor="t" rtlCol="false" tIns="0" lIns="0" bIns="0" rIns="0">
            <a:spAutoFit/>
          </a:bodyPr>
          <a:lstStyle/>
          <a:p>
            <a:pPr algn="l" marL="470486" indent="-235243" lvl="1">
              <a:lnSpc>
                <a:spcPts val="3050"/>
              </a:lnSpc>
              <a:buFont typeface="Arial"/>
              <a:buChar char="•"/>
            </a:pPr>
            <a:r>
              <a:rPr lang="en-US" b="true" sz="2179">
                <a:solidFill>
                  <a:srgbClr val="FFFFFF"/>
                </a:solidFill>
                <a:latin typeface="Open Sans Bold"/>
                <a:ea typeface="Open Sans Bold"/>
                <a:cs typeface="Open Sans Bold"/>
                <a:sym typeface="Open Sans Bold"/>
              </a:rPr>
              <a:t>Fokus Optimasi Strategi produk di Subregion profit Negatif</a:t>
            </a:r>
          </a:p>
          <a:p>
            <a:pPr algn="l" marL="470486" indent="-235243" lvl="1">
              <a:lnSpc>
                <a:spcPts val="3050"/>
              </a:lnSpc>
              <a:buFont typeface="Arial"/>
              <a:buChar char="•"/>
            </a:pPr>
            <a:r>
              <a:rPr lang="en-US" b="true" sz="2179">
                <a:solidFill>
                  <a:srgbClr val="FFFFFF"/>
                </a:solidFill>
                <a:latin typeface="Open Sans Bold"/>
                <a:ea typeface="Open Sans Bold"/>
                <a:cs typeface="Open Sans Bold"/>
                <a:sym typeface="Open Sans Bold"/>
              </a:rPr>
              <a:t>&gt; Meninjau kembali Struktur harga</a:t>
            </a:r>
          </a:p>
          <a:p>
            <a:pPr algn="l" marL="470486" indent="-235243" lvl="1">
              <a:lnSpc>
                <a:spcPts val="3050"/>
              </a:lnSpc>
              <a:buFont typeface="Arial"/>
              <a:buChar char="•"/>
            </a:pPr>
            <a:r>
              <a:rPr lang="en-US" b="true" sz="2179">
                <a:solidFill>
                  <a:srgbClr val="FFFFFF"/>
                </a:solidFill>
                <a:latin typeface="Open Sans Bold"/>
                <a:ea typeface="Open Sans Bold"/>
                <a:cs typeface="Open Sans Bold"/>
                <a:sym typeface="Open Sans Bold"/>
              </a:rPr>
              <a:t>&gt; Mengurangi Cost </a:t>
            </a:r>
          </a:p>
          <a:p>
            <a:pPr algn="l" marL="470486" indent="-235243" lvl="1">
              <a:lnSpc>
                <a:spcPts val="3050"/>
              </a:lnSpc>
              <a:buFont typeface="Arial"/>
              <a:buChar char="•"/>
            </a:pPr>
            <a:r>
              <a:rPr lang="en-US" b="true" sz="2179">
                <a:solidFill>
                  <a:srgbClr val="FFFFFF"/>
                </a:solidFill>
                <a:latin typeface="Open Sans Bold"/>
                <a:ea typeface="Open Sans Bold"/>
                <a:cs typeface="Open Sans Bold"/>
                <a:sym typeface="Open Sans Bold"/>
              </a:rPr>
              <a:t>&gt; Penyesuaian Stategi pemasaran dengan kebutuhan Subregion</a:t>
            </a:r>
          </a:p>
          <a:p>
            <a:pPr algn="l" marL="470486" indent="-235243" lvl="1">
              <a:lnSpc>
                <a:spcPts val="3050"/>
              </a:lnSpc>
              <a:buFont typeface="Arial"/>
              <a:buChar char="•"/>
            </a:pPr>
            <a:r>
              <a:rPr lang="en-US" b="true" sz="2179">
                <a:solidFill>
                  <a:srgbClr val="FFFFFF"/>
                </a:solidFill>
                <a:latin typeface="Open Sans Bold"/>
                <a:ea typeface="Open Sans Bold"/>
                <a:cs typeface="Open Sans Bold"/>
                <a:sym typeface="Open Sans Bold"/>
              </a:rPr>
              <a:t>&gt; Tingkatkan Penjualan Produk dengan margin tinggi   di pasar yang menguntungkan, seperti "SaaS Connector Pack - Gold" di subregion APAC.</a:t>
            </a:r>
          </a:p>
        </p:txBody>
      </p:sp>
      <p:sp>
        <p:nvSpPr>
          <p:cNvPr name="TextBox 48" id="48"/>
          <p:cNvSpPr txBox="true"/>
          <p:nvPr/>
        </p:nvSpPr>
        <p:spPr>
          <a:xfrm rot="0">
            <a:off x="668439" y="7534157"/>
            <a:ext cx="5290245" cy="396875"/>
          </a:xfrm>
          <a:prstGeom prst="rect">
            <a:avLst/>
          </a:prstGeom>
        </p:spPr>
        <p:txBody>
          <a:bodyPr anchor="t" rtlCol="false" tIns="0" lIns="0" bIns="0" rIns="0">
            <a:spAutoFit/>
          </a:bodyPr>
          <a:lstStyle/>
          <a:p>
            <a:pPr algn="ctr">
              <a:lnSpc>
                <a:spcPts val="3250"/>
              </a:lnSpc>
              <a:spcBef>
                <a:spcPct val="0"/>
              </a:spcBef>
            </a:pPr>
            <a:r>
              <a:rPr lang="en-US" b="true" sz="2500" spc="50">
                <a:solidFill>
                  <a:srgbClr val="FFFFFF"/>
                </a:solidFill>
                <a:latin typeface="Montserrat Ultra-Bold"/>
                <a:ea typeface="Montserrat Ultra-Bold"/>
                <a:cs typeface="Montserrat Ultra-Bold"/>
                <a:sym typeface="Montserrat Ultra-Bold"/>
              </a:rPr>
              <a:t>3. Tim Finance and Marketing:</a:t>
            </a:r>
          </a:p>
        </p:txBody>
      </p:sp>
      <p:sp>
        <p:nvSpPr>
          <p:cNvPr name="TextBox 49" id="49"/>
          <p:cNvSpPr txBox="true"/>
          <p:nvPr/>
        </p:nvSpPr>
        <p:spPr>
          <a:xfrm rot="0">
            <a:off x="4864317" y="4433591"/>
            <a:ext cx="4972465" cy="396875"/>
          </a:xfrm>
          <a:prstGeom prst="rect">
            <a:avLst/>
          </a:prstGeom>
        </p:spPr>
        <p:txBody>
          <a:bodyPr anchor="t" rtlCol="false" tIns="0" lIns="0" bIns="0" rIns="0">
            <a:spAutoFit/>
          </a:bodyPr>
          <a:lstStyle/>
          <a:p>
            <a:pPr algn="ctr">
              <a:lnSpc>
                <a:spcPts val="3250"/>
              </a:lnSpc>
              <a:spcBef>
                <a:spcPct val="0"/>
              </a:spcBef>
            </a:pPr>
            <a:r>
              <a:rPr lang="en-US" b="true" sz="2500" spc="50">
                <a:solidFill>
                  <a:srgbClr val="FFFFFF"/>
                </a:solidFill>
                <a:latin typeface="Montserrat Ultra-Bold"/>
                <a:ea typeface="Montserrat Ultra-Bold"/>
                <a:cs typeface="Montserrat Ultra-Bold"/>
                <a:sym typeface="Montserrat Ultra-Bold"/>
              </a:rPr>
              <a:t>2.Tim Quality Assurance: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570596">
            <a:off x="6560263" y="-2689930"/>
            <a:ext cx="11822215" cy="25069150"/>
            <a:chOff x="0" y="0"/>
            <a:chExt cx="3113670" cy="6602575"/>
          </a:xfrm>
        </p:grpSpPr>
        <p:sp>
          <p:nvSpPr>
            <p:cNvPr name="Freeform 3" id="3"/>
            <p:cNvSpPr/>
            <p:nvPr/>
          </p:nvSpPr>
          <p:spPr>
            <a:xfrm flipH="false" flipV="false" rot="0">
              <a:off x="0" y="0"/>
              <a:ext cx="3113670" cy="6602575"/>
            </a:xfrm>
            <a:custGeom>
              <a:avLst/>
              <a:gdLst/>
              <a:ahLst/>
              <a:cxnLst/>
              <a:rect r="r" b="b" t="t" l="l"/>
              <a:pathLst>
                <a:path h="6602575" w="3113670">
                  <a:moveTo>
                    <a:pt x="0" y="0"/>
                  </a:moveTo>
                  <a:lnTo>
                    <a:pt x="3113670" y="0"/>
                  </a:lnTo>
                  <a:lnTo>
                    <a:pt x="3113670" y="6602575"/>
                  </a:lnTo>
                  <a:lnTo>
                    <a:pt x="0" y="6602575"/>
                  </a:lnTo>
                  <a:close/>
                </a:path>
              </a:pathLst>
            </a:custGeom>
            <a:solidFill>
              <a:srgbClr val="D9D9D9"/>
            </a:solidFill>
          </p:spPr>
        </p:sp>
        <p:sp>
          <p:nvSpPr>
            <p:cNvPr name="TextBox 4" id="4"/>
            <p:cNvSpPr txBox="true"/>
            <p:nvPr/>
          </p:nvSpPr>
          <p:spPr>
            <a:xfrm>
              <a:off x="0" y="-19050"/>
              <a:ext cx="3113670" cy="6621625"/>
            </a:xfrm>
            <a:prstGeom prst="rect">
              <a:avLst/>
            </a:prstGeom>
          </p:spPr>
          <p:txBody>
            <a:bodyPr anchor="ctr" rtlCol="false" tIns="50800" lIns="50800" bIns="50800" rIns="50800"/>
            <a:lstStyle/>
            <a:p>
              <a:pPr algn="ctr">
                <a:lnSpc>
                  <a:spcPts val="3250"/>
                </a:lnSpc>
              </a:pPr>
            </a:p>
          </p:txBody>
        </p:sp>
      </p:grpSp>
      <p:sp>
        <p:nvSpPr>
          <p:cNvPr name="Freeform 5" id="5"/>
          <p:cNvSpPr/>
          <p:nvPr/>
        </p:nvSpPr>
        <p:spPr>
          <a:xfrm flipH="false" flipV="false" rot="0">
            <a:off x="15961438" y="359892"/>
            <a:ext cx="2057366" cy="1337617"/>
          </a:xfrm>
          <a:custGeom>
            <a:avLst/>
            <a:gdLst/>
            <a:ahLst/>
            <a:cxnLst/>
            <a:rect r="r" b="b" t="t" l="l"/>
            <a:pathLst>
              <a:path h="1337617" w="2057366">
                <a:moveTo>
                  <a:pt x="0" y="0"/>
                </a:moveTo>
                <a:lnTo>
                  <a:pt x="2057366" y="0"/>
                </a:lnTo>
                <a:lnTo>
                  <a:pt x="2057366" y="1337616"/>
                </a:lnTo>
                <a:lnTo>
                  <a:pt x="0" y="1337616"/>
                </a:lnTo>
                <a:lnTo>
                  <a:pt x="0" y="0"/>
                </a:lnTo>
                <a:close/>
              </a:path>
            </a:pathLst>
          </a:custGeom>
          <a:blipFill>
            <a:blip r:embed="rId2"/>
            <a:stretch>
              <a:fillRect l="0" t="0" r="0" b="0"/>
            </a:stretch>
          </a:blipFill>
        </p:spPr>
      </p:sp>
      <p:sp>
        <p:nvSpPr>
          <p:cNvPr name="Freeform 6" id="6"/>
          <p:cNvSpPr/>
          <p:nvPr/>
        </p:nvSpPr>
        <p:spPr>
          <a:xfrm flipH="false" flipV="false" rot="-755015">
            <a:off x="-999941" y="1929070"/>
            <a:ext cx="8925855" cy="7475403"/>
          </a:xfrm>
          <a:custGeom>
            <a:avLst/>
            <a:gdLst/>
            <a:ahLst/>
            <a:cxnLst/>
            <a:rect r="r" b="b" t="t" l="l"/>
            <a:pathLst>
              <a:path h="7475403" w="8925855">
                <a:moveTo>
                  <a:pt x="0" y="0"/>
                </a:moveTo>
                <a:lnTo>
                  <a:pt x="8925854" y="0"/>
                </a:lnTo>
                <a:lnTo>
                  <a:pt x="8925854" y="7475403"/>
                </a:lnTo>
                <a:lnTo>
                  <a:pt x="0" y="7475403"/>
                </a:lnTo>
                <a:lnTo>
                  <a:pt x="0" y="0"/>
                </a:lnTo>
                <a:close/>
              </a:path>
            </a:pathLst>
          </a:custGeom>
          <a:blipFill>
            <a:blip r:embed="rId3"/>
            <a:stretch>
              <a:fillRect l="0" t="0" r="0" b="0"/>
            </a:stretch>
          </a:blipFill>
        </p:spPr>
      </p:sp>
      <p:sp>
        <p:nvSpPr>
          <p:cNvPr name="Freeform 7" id="7"/>
          <p:cNvSpPr/>
          <p:nvPr/>
        </p:nvSpPr>
        <p:spPr>
          <a:xfrm flipH="false" flipV="false" rot="0">
            <a:off x="8633020" y="1165183"/>
            <a:ext cx="1067319" cy="1064651"/>
          </a:xfrm>
          <a:custGeom>
            <a:avLst/>
            <a:gdLst/>
            <a:ahLst/>
            <a:cxnLst/>
            <a:rect r="r" b="b" t="t" l="l"/>
            <a:pathLst>
              <a:path h="1064651" w="1067319">
                <a:moveTo>
                  <a:pt x="0" y="0"/>
                </a:moveTo>
                <a:lnTo>
                  <a:pt x="1067319" y="0"/>
                </a:lnTo>
                <a:lnTo>
                  <a:pt x="1067319" y="1064651"/>
                </a:lnTo>
                <a:lnTo>
                  <a:pt x="0" y="10646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367277" y="7159625"/>
            <a:ext cx="1067319" cy="1064651"/>
          </a:xfrm>
          <a:custGeom>
            <a:avLst/>
            <a:gdLst/>
            <a:ahLst/>
            <a:cxnLst/>
            <a:rect r="r" b="b" t="t" l="l"/>
            <a:pathLst>
              <a:path h="1064651" w="1067319">
                <a:moveTo>
                  <a:pt x="0" y="0"/>
                </a:moveTo>
                <a:lnTo>
                  <a:pt x="1067319" y="0"/>
                </a:lnTo>
                <a:lnTo>
                  <a:pt x="1067319" y="1064651"/>
                </a:lnTo>
                <a:lnTo>
                  <a:pt x="0" y="10646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820387" y="4428567"/>
            <a:ext cx="1067319" cy="1064651"/>
          </a:xfrm>
          <a:custGeom>
            <a:avLst/>
            <a:gdLst/>
            <a:ahLst/>
            <a:cxnLst/>
            <a:rect r="r" b="b" t="t" l="l"/>
            <a:pathLst>
              <a:path h="1064651" w="1067319">
                <a:moveTo>
                  <a:pt x="0" y="0"/>
                </a:moveTo>
                <a:lnTo>
                  <a:pt x="1067319" y="0"/>
                </a:lnTo>
                <a:lnTo>
                  <a:pt x="1067319" y="1064650"/>
                </a:lnTo>
                <a:lnTo>
                  <a:pt x="0" y="1064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9700339" y="1678458"/>
            <a:ext cx="8318465" cy="2035175"/>
          </a:xfrm>
          <a:prstGeom prst="rect">
            <a:avLst/>
          </a:prstGeom>
        </p:spPr>
        <p:txBody>
          <a:bodyPr anchor="t" rtlCol="false" tIns="0" lIns="0" bIns="0" rIns="0">
            <a:spAutoFit/>
          </a:bodyPr>
          <a:lstStyle/>
          <a:p>
            <a:pPr algn="just">
              <a:lnSpc>
                <a:spcPts val="3250"/>
              </a:lnSpc>
              <a:spcBef>
                <a:spcPct val="0"/>
              </a:spcBef>
            </a:pPr>
            <a:r>
              <a:rPr lang="en-US" b="true" sz="2500" spc="50">
                <a:solidFill>
                  <a:srgbClr val="000000"/>
                </a:solidFill>
                <a:latin typeface="Montserrat Ultra-Bold"/>
                <a:ea typeface="Montserrat Ultra-Bold"/>
                <a:cs typeface="Montserrat Ultra-Bold"/>
                <a:sym typeface="Montserrat Ultra-Bold"/>
              </a:rPr>
              <a:t>Profitabilitas yang Lebih Tinggi:</a:t>
            </a:r>
          </a:p>
          <a:p>
            <a:pPr algn="just">
              <a:lnSpc>
                <a:spcPts val="3250"/>
              </a:lnSpc>
              <a:spcBef>
                <a:spcPct val="0"/>
              </a:spcBef>
            </a:pPr>
            <a:r>
              <a:rPr lang="en-US" b="true" sz="2500" spc="50">
                <a:solidFill>
                  <a:srgbClr val="000000"/>
                </a:solidFill>
                <a:latin typeface="Montserrat Ultra-Bold"/>
                <a:ea typeface="Montserrat Ultra-Bold"/>
                <a:cs typeface="Montserrat Ultra-Bold"/>
                <a:sym typeface="Montserrat Ultra-Bold"/>
              </a:rPr>
              <a:t>Meningkatkan profitabilitas dengan mengurangi produk margin rendah, mengoptimalkan harga, dan memperbaiki strategi diskon.</a:t>
            </a:r>
          </a:p>
        </p:txBody>
      </p:sp>
      <p:sp>
        <p:nvSpPr>
          <p:cNvPr name="TextBox 11" id="11"/>
          <p:cNvSpPr txBox="true"/>
          <p:nvPr/>
        </p:nvSpPr>
        <p:spPr>
          <a:xfrm rot="0">
            <a:off x="8887706" y="4941842"/>
            <a:ext cx="9131098" cy="2035175"/>
          </a:xfrm>
          <a:prstGeom prst="rect">
            <a:avLst/>
          </a:prstGeom>
        </p:spPr>
        <p:txBody>
          <a:bodyPr anchor="t" rtlCol="false" tIns="0" lIns="0" bIns="0" rIns="0">
            <a:spAutoFit/>
          </a:bodyPr>
          <a:lstStyle/>
          <a:p>
            <a:pPr algn="just">
              <a:lnSpc>
                <a:spcPts val="3250"/>
              </a:lnSpc>
              <a:spcBef>
                <a:spcPct val="0"/>
              </a:spcBef>
            </a:pPr>
            <a:r>
              <a:rPr lang="en-US" b="true" sz="2500" spc="50">
                <a:solidFill>
                  <a:srgbClr val="000000"/>
                </a:solidFill>
                <a:latin typeface="Montserrat Ultra-Bold"/>
                <a:ea typeface="Montserrat Ultra-Bold"/>
                <a:cs typeface="Montserrat Ultra-Bold"/>
                <a:sym typeface="Montserrat Ultra-Bold"/>
              </a:rPr>
              <a:t>Optimasi Loyalitas Pelanggan:</a:t>
            </a:r>
          </a:p>
          <a:p>
            <a:pPr algn="just">
              <a:lnSpc>
                <a:spcPts val="3250"/>
              </a:lnSpc>
              <a:spcBef>
                <a:spcPct val="0"/>
              </a:spcBef>
            </a:pPr>
            <a:r>
              <a:rPr lang="en-US" b="true" sz="2500" spc="50">
                <a:solidFill>
                  <a:srgbClr val="000000"/>
                </a:solidFill>
                <a:latin typeface="Montserrat Ultra-Bold"/>
                <a:ea typeface="Montserrat Ultra-Bold"/>
                <a:cs typeface="Montserrat Ultra-Bold"/>
                <a:sym typeface="Montserrat Ultra-Bold"/>
              </a:rPr>
              <a:t>Meningkatkan retensi dan loyalitas pelanggan melalui program-program khusus yang ditargetkan, meningkatkan Customer Lifetime Value (CLV).</a:t>
            </a:r>
          </a:p>
        </p:txBody>
      </p:sp>
      <p:sp>
        <p:nvSpPr>
          <p:cNvPr name="TextBox 12" id="12"/>
          <p:cNvSpPr txBox="true"/>
          <p:nvPr/>
        </p:nvSpPr>
        <p:spPr>
          <a:xfrm rot="0">
            <a:off x="6434596" y="7672900"/>
            <a:ext cx="10824704" cy="2035175"/>
          </a:xfrm>
          <a:prstGeom prst="rect">
            <a:avLst/>
          </a:prstGeom>
        </p:spPr>
        <p:txBody>
          <a:bodyPr anchor="t" rtlCol="false" tIns="0" lIns="0" bIns="0" rIns="0">
            <a:spAutoFit/>
          </a:bodyPr>
          <a:lstStyle/>
          <a:p>
            <a:pPr algn="l">
              <a:lnSpc>
                <a:spcPts val="3250"/>
              </a:lnSpc>
              <a:spcBef>
                <a:spcPct val="0"/>
              </a:spcBef>
            </a:pPr>
            <a:r>
              <a:rPr lang="en-US" b="true" sz="2500" spc="50">
                <a:solidFill>
                  <a:srgbClr val="000000"/>
                </a:solidFill>
                <a:latin typeface="Montserrat Ultra-Bold"/>
                <a:ea typeface="Montserrat Ultra-Bold"/>
                <a:cs typeface="Montserrat Ultra-Bold"/>
                <a:sym typeface="Montserrat Ultra-Bold"/>
              </a:rPr>
              <a:t>Efisiensi di Pasar dan Subregion:</a:t>
            </a:r>
          </a:p>
          <a:p>
            <a:pPr algn="l">
              <a:lnSpc>
                <a:spcPts val="3250"/>
              </a:lnSpc>
              <a:spcBef>
                <a:spcPct val="0"/>
              </a:spcBef>
            </a:pPr>
            <a:r>
              <a:rPr lang="en-US" b="true" sz="2500" spc="50">
                <a:solidFill>
                  <a:srgbClr val="000000"/>
                </a:solidFill>
                <a:latin typeface="Montserrat Ultra-Bold"/>
                <a:ea typeface="Montserrat Ultra-Bold"/>
                <a:cs typeface="Montserrat Ultra-Bold"/>
                <a:sym typeface="Montserrat Ultra-Bold"/>
              </a:rPr>
              <a:t> Memfokuskan sumber daya dan strategi pada pasar yang menguntungkan dan mengoptimalkan strategi di subregion dengan margin negatif untuk mengurangi kerugian dan meningkatkan efisiensi operasional.</a:t>
            </a:r>
          </a:p>
        </p:txBody>
      </p:sp>
      <p:sp>
        <p:nvSpPr>
          <p:cNvPr name="TextBox 13" id="13"/>
          <p:cNvSpPr txBox="true"/>
          <p:nvPr/>
        </p:nvSpPr>
        <p:spPr>
          <a:xfrm rot="0">
            <a:off x="464146" y="293217"/>
            <a:ext cx="1783358"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Open Sans Bold"/>
                <a:ea typeface="Open Sans Bold"/>
                <a:cs typeface="Open Sans Bold"/>
                <a:sym typeface="Open Sans Bold"/>
              </a:rPr>
              <a:t>GOALS :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83237" y="4465219"/>
            <a:ext cx="25783492" cy="9586163"/>
          </a:xfrm>
          <a:prstGeom prst="rect">
            <a:avLst/>
          </a:prstGeom>
          <a:solidFill>
            <a:srgbClr val="000000">
              <a:alpha val="6667"/>
            </a:srgbClr>
          </a:solidFill>
        </p:spPr>
      </p:sp>
      <p:sp>
        <p:nvSpPr>
          <p:cNvPr name="Freeform 3" id="3"/>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94137" y="698454"/>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79461" y="957841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1028700" y="8302951"/>
            <a:ext cx="16230600" cy="169519"/>
          </a:xfrm>
          <a:prstGeom prst="rect">
            <a:avLst/>
          </a:prstGeom>
          <a:solidFill>
            <a:srgbClr val="FFFFFF"/>
          </a:solidFill>
        </p:spPr>
      </p:sp>
      <p:sp>
        <p:nvSpPr>
          <p:cNvPr name="AutoShape 8" id="8"/>
          <p:cNvSpPr/>
          <p:nvPr/>
        </p:nvSpPr>
        <p:spPr>
          <a:xfrm rot="0">
            <a:off x="1028700" y="1814529"/>
            <a:ext cx="16230600" cy="169519"/>
          </a:xfrm>
          <a:prstGeom prst="rect">
            <a:avLst/>
          </a:prstGeom>
          <a:solidFill>
            <a:srgbClr val="FFFFFF"/>
          </a:solidFill>
        </p:spPr>
      </p:sp>
      <p:sp>
        <p:nvSpPr>
          <p:cNvPr name="TextBox 9" id="9"/>
          <p:cNvSpPr txBox="true"/>
          <p:nvPr/>
        </p:nvSpPr>
        <p:spPr>
          <a:xfrm rot="0">
            <a:off x="1028700" y="2926758"/>
            <a:ext cx="7727311" cy="3919136"/>
          </a:xfrm>
          <a:prstGeom prst="rect">
            <a:avLst/>
          </a:prstGeom>
        </p:spPr>
        <p:txBody>
          <a:bodyPr anchor="t" rtlCol="false" tIns="0" lIns="0" bIns="0" rIns="0">
            <a:spAutoFit/>
          </a:bodyPr>
          <a:lstStyle/>
          <a:p>
            <a:pPr algn="l">
              <a:lnSpc>
                <a:spcPts val="14898"/>
              </a:lnSpc>
            </a:pPr>
            <a:r>
              <a:rPr lang="en-US" b="true" sz="16194" spc="-955">
                <a:solidFill>
                  <a:srgbClr val="FFFFFF"/>
                </a:solidFill>
                <a:latin typeface="Montserrat Ultra-Bold"/>
                <a:ea typeface="Montserrat Ultra-Bold"/>
                <a:cs typeface="Montserrat Ultra-Bold"/>
                <a:sym typeface="Montserrat Ultra-Bold"/>
              </a:rPr>
              <a:t>THANK YOU</a:t>
            </a:r>
          </a:p>
        </p:txBody>
      </p:sp>
      <p:sp>
        <p:nvSpPr>
          <p:cNvPr name="TextBox 10" id="10"/>
          <p:cNvSpPr txBox="true"/>
          <p:nvPr/>
        </p:nvSpPr>
        <p:spPr>
          <a:xfrm rot="0">
            <a:off x="1028700" y="6918282"/>
            <a:ext cx="5015153" cy="870585"/>
          </a:xfrm>
          <a:prstGeom prst="rect">
            <a:avLst/>
          </a:prstGeom>
        </p:spPr>
        <p:txBody>
          <a:bodyPr anchor="t" rtlCol="false" tIns="0" lIns="0" bIns="0" rIns="0">
            <a:spAutoFit/>
          </a:bodyPr>
          <a:lstStyle/>
          <a:p>
            <a:pPr algn="l">
              <a:lnSpc>
                <a:spcPts val="3510"/>
              </a:lnSpc>
            </a:pPr>
            <a:r>
              <a:rPr lang="en-US" sz="2700" i="true">
                <a:solidFill>
                  <a:srgbClr val="FFFFFF"/>
                </a:solidFill>
                <a:latin typeface="Montserrat Italics"/>
                <a:ea typeface="Montserrat Italics"/>
                <a:cs typeface="Montserrat Italics"/>
                <a:sym typeface="Montserrat Italics"/>
              </a:rPr>
              <a:t>We look forward to working with you</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263F6B"/>
        </a:solidFill>
      </p:bgPr>
    </p:bg>
    <p:spTree>
      <p:nvGrpSpPr>
        <p:cNvPr id="1" name=""/>
        <p:cNvGrpSpPr/>
        <p:nvPr/>
      </p:nvGrpSpPr>
      <p:grpSpPr>
        <a:xfrm>
          <a:off x="0" y="0"/>
          <a:ext cx="0" cy="0"/>
          <a:chOff x="0" y="0"/>
          <a:chExt cx="0" cy="0"/>
        </a:xfrm>
      </p:grpSpPr>
      <p:sp>
        <p:nvSpPr>
          <p:cNvPr name="TextBox 2" id="2"/>
          <p:cNvSpPr txBox="true"/>
          <p:nvPr/>
        </p:nvSpPr>
        <p:spPr>
          <a:xfrm rot="0">
            <a:off x="775392" y="789125"/>
            <a:ext cx="16483908" cy="8689699"/>
          </a:xfrm>
          <a:prstGeom prst="rect">
            <a:avLst/>
          </a:prstGeom>
        </p:spPr>
        <p:txBody>
          <a:bodyPr anchor="t" rtlCol="false" tIns="0" lIns="0" bIns="0" rIns="0">
            <a:spAutoFit/>
          </a:bodyPr>
          <a:lstStyle/>
          <a:p>
            <a:pPr algn="l">
              <a:lnSpc>
                <a:spcPts val="2397"/>
              </a:lnSpc>
            </a:pPr>
            <a:r>
              <a:rPr lang="en-US" sz="1712">
                <a:solidFill>
                  <a:srgbClr val="FFFFFF"/>
                </a:solidFill>
                <a:latin typeface="Open Sans"/>
                <a:ea typeface="Open Sans"/>
                <a:cs typeface="Open Sans"/>
                <a:sym typeface="Open Sans"/>
              </a:rPr>
              <a:t>Berikut adalah penjelasan singkat mengenai Missing Value, Unique Value, Outliers, Duplicate, dan Normality Checking/Distribution, beserta tujuan umumnya:</a:t>
            </a:r>
          </a:p>
          <a:p>
            <a:pPr algn="l">
              <a:lnSpc>
                <a:spcPts val="2397"/>
              </a:lnSpc>
            </a:pPr>
            <a:r>
              <a:rPr lang="en-US" sz="1712">
                <a:solidFill>
                  <a:srgbClr val="FFFFFF"/>
                </a:solidFill>
                <a:latin typeface="Open Sans"/>
                <a:ea typeface="Open Sans"/>
                <a:cs typeface="Open Sans"/>
                <a:sym typeface="Open Sans"/>
              </a:rPr>
              <a:t>1. Missing Value</a:t>
            </a:r>
          </a:p>
          <a:p>
            <a:pPr algn="l" marL="369750" indent="-184875" lvl="1">
              <a:lnSpc>
                <a:spcPts val="2397"/>
              </a:lnSpc>
              <a:buFont typeface="Arial"/>
              <a:buChar char="•"/>
            </a:pPr>
            <a:r>
              <a:rPr lang="en-US" sz="1712">
                <a:solidFill>
                  <a:srgbClr val="FFFFFF"/>
                </a:solidFill>
                <a:latin typeface="Open Sans"/>
                <a:ea typeface="Open Sans"/>
                <a:cs typeface="Open Sans"/>
                <a:sym typeface="Open Sans"/>
              </a:rPr>
              <a:t>Penjelasan: Missing values adalah data yang hilang atau tidak tercatat dalam dataset. Contoh umum adalah kolom yang berisi nilai kosong (NaN, NULL).</a:t>
            </a:r>
          </a:p>
          <a:p>
            <a:pPr algn="l" marL="369750" indent="-184875" lvl="1">
              <a:lnSpc>
                <a:spcPts val="2397"/>
              </a:lnSpc>
              <a:buFont typeface="Arial"/>
              <a:buChar char="•"/>
            </a:pPr>
            <a:r>
              <a:rPr lang="en-US" sz="1712">
                <a:solidFill>
                  <a:srgbClr val="FFFFFF"/>
                </a:solidFill>
                <a:latin typeface="Open Sans"/>
                <a:ea typeface="Open Sans"/>
                <a:cs typeface="Open Sans"/>
                <a:sym typeface="Open Sans"/>
              </a:rPr>
              <a:t>Tujuan: Menangani missing values penting untuk mencegah distorsi dalam analisis atau model. Missing values dapat menyebabkan hasil yang bias atau tidak akurat, sehingga perlu diatasi dengan metode seperti imputasi atau penghapusan data.</a:t>
            </a:r>
          </a:p>
          <a:p>
            <a:pPr algn="l">
              <a:lnSpc>
                <a:spcPts val="2397"/>
              </a:lnSpc>
            </a:pPr>
            <a:r>
              <a:rPr lang="en-US" sz="1712">
                <a:solidFill>
                  <a:srgbClr val="FFFFFF"/>
                </a:solidFill>
                <a:latin typeface="Open Sans"/>
                <a:ea typeface="Open Sans"/>
                <a:cs typeface="Open Sans"/>
                <a:sym typeface="Open Sans"/>
              </a:rPr>
              <a:t>2. Unique Value</a:t>
            </a:r>
          </a:p>
          <a:p>
            <a:pPr algn="l" marL="369750" indent="-184875" lvl="1">
              <a:lnSpc>
                <a:spcPts val="2397"/>
              </a:lnSpc>
              <a:buFont typeface="Arial"/>
              <a:buChar char="•"/>
            </a:pPr>
            <a:r>
              <a:rPr lang="en-US" sz="1712">
                <a:solidFill>
                  <a:srgbClr val="FFFFFF"/>
                </a:solidFill>
                <a:latin typeface="Open Sans"/>
                <a:ea typeface="Open Sans"/>
                <a:cs typeface="Open Sans"/>
                <a:sym typeface="Open Sans"/>
              </a:rPr>
              <a:t>Penjelasan: Unique values adalah nilai yang unik atau berbeda dalam satu kolom. Misalnya, dalam kolom “Jenis Kelamin,” unique values-nya adalah "Laki-laki" dan "Perempuan".</a:t>
            </a:r>
          </a:p>
          <a:p>
            <a:pPr algn="l" marL="369750" indent="-184875" lvl="1">
              <a:lnSpc>
                <a:spcPts val="2397"/>
              </a:lnSpc>
              <a:buFont typeface="Arial"/>
              <a:buChar char="•"/>
            </a:pPr>
            <a:r>
              <a:rPr lang="en-US" sz="1712">
                <a:solidFill>
                  <a:srgbClr val="FFFFFF"/>
                </a:solidFill>
                <a:latin typeface="Open Sans"/>
                <a:ea typeface="Open Sans"/>
                <a:cs typeface="Open Sans"/>
                <a:sym typeface="Open Sans"/>
              </a:rPr>
              <a:t>Tujuan: Memahami unique values membantu dalam mengidentifikasi kategori, mendeteksi kesalahan input data, dan memutuskan apakah perlu melakukan encoding pada data kategorikal untuk analisis lebih lanjut.</a:t>
            </a:r>
          </a:p>
          <a:p>
            <a:pPr algn="l">
              <a:lnSpc>
                <a:spcPts val="2397"/>
              </a:lnSpc>
            </a:pPr>
            <a:r>
              <a:rPr lang="en-US" sz="1712">
                <a:solidFill>
                  <a:srgbClr val="FFFFFF"/>
                </a:solidFill>
                <a:latin typeface="Open Sans"/>
                <a:ea typeface="Open Sans"/>
                <a:cs typeface="Open Sans"/>
                <a:sym typeface="Open Sans"/>
              </a:rPr>
              <a:t>3. Outliers</a:t>
            </a:r>
          </a:p>
          <a:p>
            <a:pPr algn="l" marL="369750" indent="-184875" lvl="1">
              <a:lnSpc>
                <a:spcPts val="2397"/>
              </a:lnSpc>
              <a:buFont typeface="Arial"/>
              <a:buChar char="•"/>
            </a:pPr>
            <a:r>
              <a:rPr lang="en-US" sz="1712">
                <a:solidFill>
                  <a:srgbClr val="FFFFFF"/>
                </a:solidFill>
                <a:latin typeface="Open Sans"/>
                <a:ea typeface="Open Sans"/>
                <a:cs typeface="Open Sans"/>
                <a:sym typeface="Open Sans"/>
              </a:rPr>
              <a:t>Penjelasan: Outliers adalah data yang memiliki nilai jauh berbeda dari mayoritas data lainnya. Contohnya, dalam data gaji, seseorang yang berpenghasilan jauh lebih tinggi daripada yang lain dapat dianggap sebagai outlier.</a:t>
            </a:r>
          </a:p>
          <a:p>
            <a:pPr algn="l" marL="369750" indent="-184875" lvl="1">
              <a:lnSpc>
                <a:spcPts val="2397"/>
              </a:lnSpc>
              <a:buFont typeface="Arial"/>
              <a:buChar char="•"/>
            </a:pPr>
            <a:r>
              <a:rPr lang="en-US" sz="1712">
                <a:solidFill>
                  <a:srgbClr val="FFFFFF"/>
                </a:solidFill>
                <a:latin typeface="Open Sans"/>
                <a:ea typeface="Open Sans"/>
                <a:cs typeface="Open Sans"/>
                <a:sym typeface="Open Sans"/>
              </a:rPr>
              <a:t>Tujuan: Menangani outliers penting untuk mencegah hasil analisis yang dipengaruhi oleh data ekstrem. Outliers dapat memengaruhi rata-rata dan hasil prediksi, sehingga perlu diidentifikasi dan ditangani dengan hati-hati.</a:t>
            </a:r>
          </a:p>
          <a:p>
            <a:pPr algn="l">
              <a:lnSpc>
                <a:spcPts val="2397"/>
              </a:lnSpc>
            </a:pPr>
            <a:r>
              <a:rPr lang="en-US" sz="1712">
                <a:solidFill>
                  <a:srgbClr val="FFFFFF"/>
                </a:solidFill>
                <a:latin typeface="Open Sans"/>
                <a:ea typeface="Open Sans"/>
                <a:cs typeface="Open Sans"/>
                <a:sym typeface="Open Sans"/>
              </a:rPr>
              <a:t>4. Duplicate</a:t>
            </a:r>
          </a:p>
          <a:p>
            <a:pPr algn="l" marL="369750" indent="-184875" lvl="1">
              <a:lnSpc>
                <a:spcPts val="2397"/>
              </a:lnSpc>
              <a:buFont typeface="Arial"/>
              <a:buChar char="•"/>
            </a:pPr>
            <a:r>
              <a:rPr lang="en-US" sz="1712">
                <a:solidFill>
                  <a:srgbClr val="FFFFFF"/>
                </a:solidFill>
                <a:latin typeface="Open Sans"/>
                <a:ea typeface="Open Sans"/>
                <a:cs typeface="Open Sans"/>
                <a:sym typeface="Open Sans"/>
              </a:rPr>
              <a:t>Penjelasan: Duplicate adalah data yang terduplikasi atau muncul lebih dari sekali dalam dataset. Ini bisa terjadi karena penggabungan data dari berbagai sumber atau kesalahan input.</a:t>
            </a:r>
          </a:p>
          <a:p>
            <a:pPr algn="l" marL="369750" indent="-184875" lvl="1">
              <a:lnSpc>
                <a:spcPts val="2397"/>
              </a:lnSpc>
              <a:buFont typeface="Arial"/>
              <a:buChar char="•"/>
            </a:pPr>
            <a:r>
              <a:rPr lang="en-US" sz="1712">
                <a:solidFill>
                  <a:srgbClr val="FFFFFF"/>
                </a:solidFill>
                <a:latin typeface="Open Sans"/>
                <a:ea typeface="Open Sans"/>
                <a:cs typeface="Open Sans"/>
                <a:sym typeface="Open Sans"/>
              </a:rPr>
              <a:t>Tujuan: Menghapus data duplikat untuk menghindari bias yang dapat mempengaruhi hasil analisis. Duplikasi data dapat menyebabkan overestimation pada hasil statistik atau model.</a:t>
            </a:r>
          </a:p>
          <a:p>
            <a:pPr algn="l">
              <a:lnSpc>
                <a:spcPts val="2397"/>
              </a:lnSpc>
            </a:pPr>
            <a:r>
              <a:rPr lang="en-US" sz="1712">
                <a:solidFill>
                  <a:srgbClr val="FFFFFF"/>
                </a:solidFill>
                <a:latin typeface="Open Sans"/>
                <a:ea typeface="Open Sans"/>
                <a:cs typeface="Open Sans"/>
                <a:sym typeface="Open Sans"/>
              </a:rPr>
              <a:t>5. Normality Checking / Distribution</a:t>
            </a:r>
          </a:p>
          <a:p>
            <a:pPr algn="l" marL="369750" indent="-184875" lvl="1">
              <a:lnSpc>
                <a:spcPts val="2397"/>
              </a:lnSpc>
              <a:buFont typeface="Arial"/>
              <a:buChar char="•"/>
            </a:pPr>
            <a:r>
              <a:rPr lang="en-US" sz="1712">
                <a:solidFill>
                  <a:srgbClr val="FFFFFF"/>
                </a:solidFill>
                <a:latin typeface="Open Sans"/>
                <a:ea typeface="Open Sans"/>
                <a:cs typeface="Open Sans"/>
                <a:sym typeface="Open Sans"/>
              </a:rPr>
              <a:t>Penjelasan: Normality checking adalah proses memeriksa apakah distribusi data mengikuti distribusi normal (bell curve). Ini sering digunakan dalam statistika untuk memvalidasi asumsi model.</a:t>
            </a:r>
          </a:p>
          <a:p>
            <a:pPr algn="l" marL="369750" indent="-184875" lvl="1">
              <a:lnSpc>
                <a:spcPts val="2397"/>
              </a:lnSpc>
              <a:buFont typeface="Arial"/>
              <a:buChar char="•"/>
            </a:pPr>
            <a:r>
              <a:rPr lang="en-US" sz="1712">
                <a:solidFill>
                  <a:srgbClr val="FFFFFF"/>
                </a:solidFill>
                <a:latin typeface="Open Sans"/>
                <a:ea typeface="Open Sans"/>
                <a:cs typeface="Open Sans"/>
                <a:sym typeface="Open Sans"/>
              </a:rPr>
              <a:t>Tujuan: Memastikan bahwa data sesuai dengan asumsi distribusi yang dibutuhkan dalam analisis atau model tertentu. Jika data tidak normal, penyesuaian seperti transformasi data dapat dilakukan untuk meningkatkan akurasi hasil.</a:t>
            </a:r>
          </a:p>
          <a:p>
            <a:pPr algn="l">
              <a:lnSpc>
                <a:spcPts val="2397"/>
              </a:lnSpc>
            </a:pPr>
            <a:r>
              <a:rPr lang="en-US" sz="1712">
                <a:solidFill>
                  <a:srgbClr val="FFFFFF"/>
                </a:solidFill>
                <a:latin typeface="Open Sans"/>
                <a:ea typeface="Open Sans"/>
                <a:cs typeface="Open Sans"/>
                <a:sym typeface="Open Sans"/>
              </a:rPr>
              <a:t>Kesimpulan</a:t>
            </a:r>
          </a:p>
          <a:p>
            <a:pPr algn="l">
              <a:lnSpc>
                <a:spcPts val="2397"/>
              </a:lnSpc>
            </a:pPr>
            <a:r>
              <a:rPr lang="en-US" sz="1712">
                <a:solidFill>
                  <a:srgbClr val="FFFFFF"/>
                </a:solidFill>
                <a:latin typeface="Open Sans"/>
                <a:ea typeface="Open Sans"/>
                <a:cs typeface="Open Sans"/>
                <a:sym typeface="Open Sans"/>
              </a:rPr>
              <a:t>Semua langkah ini bertujuan untuk memastikan data berkualitas tinggi, bebas dari kesalahan, dan siap untuk dianalisis atau dimodelkan. Data yang bersih dan terstruktur dengan baik membantu menghasilkan wawasan yang akurat dan mendukung pengambilan keputusan yang lebih baik.</a:t>
            </a:r>
          </a:p>
          <a:p>
            <a:pPr algn="l">
              <a:lnSpc>
                <a:spcPts val="2397"/>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9101470" cy="8219914"/>
          </a:xfrm>
          <a:custGeom>
            <a:avLst/>
            <a:gdLst/>
            <a:ahLst/>
            <a:cxnLst/>
            <a:rect r="r" b="b" t="t" l="l"/>
            <a:pathLst>
              <a:path h="8219914" w="9101470">
                <a:moveTo>
                  <a:pt x="0" y="0"/>
                </a:moveTo>
                <a:lnTo>
                  <a:pt x="9101470" y="0"/>
                </a:lnTo>
                <a:lnTo>
                  <a:pt x="9101470" y="8219914"/>
                </a:lnTo>
                <a:lnTo>
                  <a:pt x="0" y="8219914"/>
                </a:lnTo>
                <a:lnTo>
                  <a:pt x="0" y="0"/>
                </a:lnTo>
                <a:close/>
              </a:path>
            </a:pathLst>
          </a:custGeom>
          <a:blipFill>
            <a:blip r:embed="rId2"/>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p:cSld>
    <p:bg>
      <p:bgPr>
        <a:solidFill>
          <a:srgbClr val="263F6B"/>
        </a:solidFill>
      </p:bgPr>
    </p:bg>
    <p:spTree>
      <p:nvGrpSpPr>
        <p:cNvPr id="1" name=""/>
        <p:cNvGrpSpPr/>
        <p:nvPr/>
      </p:nvGrpSpPr>
      <p:grpSpPr>
        <a:xfrm>
          <a:off x="0" y="0"/>
          <a:ext cx="0" cy="0"/>
          <a:chOff x="0" y="0"/>
          <a:chExt cx="0" cy="0"/>
        </a:xfrm>
      </p:grpSpPr>
      <p:sp>
        <p:nvSpPr>
          <p:cNvPr name="TextBox 2" id="2"/>
          <p:cNvSpPr txBox="true"/>
          <p:nvPr/>
        </p:nvSpPr>
        <p:spPr>
          <a:xfrm rot="0">
            <a:off x="1028700" y="1355647"/>
            <a:ext cx="15810855" cy="7556655"/>
          </a:xfrm>
          <a:prstGeom prst="rect">
            <a:avLst/>
          </a:prstGeom>
        </p:spPr>
        <p:txBody>
          <a:bodyPr anchor="t" rtlCol="false" tIns="0" lIns="0" bIns="0" rIns="0">
            <a:spAutoFit/>
          </a:bodyPr>
          <a:lstStyle/>
          <a:p>
            <a:pPr algn="l">
              <a:lnSpc>
                <a:spcPts val="2247"/>
              </a:lnSpc>
              <a:spcBef>
                <a:spcPct val="0"/>
              </a:spcBef>
            </a:pPr>
            <a:r>
              <a:rPr lang="en-US" b="true" sz="1729" spc="34">
                <a:solidFill>
                  <a:srgbClr val="FFFFFF"/>
                </a:solidFill>
                <a:latin typeface="Montserrat Ultra-Bold"/>
                <a:ea typeface="Montserrat Ultra-Bold"/>
                <a:cs typeface="Montserrat Ultra-Bold"/>
                <a:sym typeface="Montserrat Ultra-Bold"/>
              </a:rPr>
              <a:t>Pelanggan dalam segmen At Risk:</a:t>
            </a:r>
          </a:p>
          <a:p>
            <a:pPr algn="l">
              <a:lnSpc>
                <a:spcPts val="2247"/>
              </a:lnSpc>
              <a:spcBef>
                <a:spcPct val="0"/>
              </a:spcBef>
            </a:pPr>
            <a:r>
              <a:rPr lang="en-US" b="true" sz="1729" spc="34">
                <a:solidFill>
                  <a:srgbClr val="FFFFFF"/>
                </a:solidFill>
                <a:latin typeface="Montserrat Ultra-Bold"/>
                <a:ea typeface="Montserrat Ultra-Bold"/>
                <a:cs typeface="Montserrat Ultra-Bold"/>
                <a:sym typeface="Montserrat Ultra-Bold"/>
              </a:rPr>
              <a:t>Abbott Laboratories, Banco Santander, Berkshire Hathaway, Cigna, General Electric, Glencore, Goldman Sachs Group, HSBC Holdings, Marathon Petroleum, Microsoft, News Corp., Pemex, Procter &amp; Gamble, Sysco, Target, Verizon Communications, Walgreens</a:t>
            </a:r>
          </a:p>
          <a:p>
            <a:pPr algn="l">
              <a:lnSpc>
                <a:spcPts val="2247"/>
              </a:lnSpc>
              <a:spcBef>
                <a:spcPct val="0"/>
              </a:spcBef>
            </a:pPr>
            <a:r>
              <a:rPr lang="en-US" b="true" sz="1729" spc="34">
                <a:solidFill>
                  <a:srgbClr val="FFFFFF"/>
                </a:solidFill>
                <a:latin typeface="Montserrat Ultra-Bold"/>
                <a:ea typeface="Montserrat Ultra-Bold"/>
                <a:cs typeface="Montserrat Ultra-Bold"/>
                <a:sym typeface="Montserrat Ultra-Bold"/>
              </a:rPr>
              <a:t>...</a:t>
            </a:r>
          </a:p>
          <a:p>
            <a:pPr algn="l">
              <a:lnSpc>
                <a:spcPts val="2247"/>
              </a:lnSpc>
              <a:spcBef>
                <a:spcPct val="0"/>
              </a:spcBef>
            </a:pPr>
          </a:p>
          <a:p>
            <a:pPr algn="l">
              <a:lnSpc>
                <a:spcPts val="2247"/>
              </a:lnSpc>
              <a:spcBef>
                <a:spcPct val="0"/>
              </a:spcBef>
            </a:pPr>
            <a:r>
              <a:rPr lang="en-US" b="true" sz="1729" spc="34">
                <a:solidFill>
                  <a:srgbClr val="FFFFFF"/>
                </a:solidFill>
                <a:latin typeface="Montserrat Ultra-Bold"/>
                <a:ea typeface="Montserrat Ultra-Bold"/>
                <a:cs typeface="Montserrat Ultra-Bold"/>
                <a:sym typeface="Montserrat Ultra-Bold"/>
              </a:rPr>
              <a:t>Pelanggan dalam segmen Champions:</a:t>
            </a:r>
          </a:p>
          <a:p>
            <a:pPr algn="l">
              <a:lnSpc>
                <a:spcPts val="2247"/>
              </a:lnSpc>
              <a:spcBef>
                <a:spcPct val="0"/>
              </a:spcBef>
            </a:pPr>
            <a:r>
              <a:rPr lang="en-US" b="true" sz="1729" spc="34">
                <a:solidFill>
                  <a:srgbClr val="FFFFFF"/>
                </a:solidFill>
                <a:latin typeface="Montserrat Ultra-Bold"/>
                <a:ea typeface="Montserrat Ultra-Bold"/>
                <a:cs typeface="Montserrat Ultra-Bold"/>
                <a:sym typeface="Montserrat Ultra-Bold"/>
              </a:rPr>
              <a:t>Allianz, Allstate, American Express, AmerisourceBergen, Anthem, BNP Paribas, Chevron, Comcast, Ford Motor, Itochu, Johnson &amp; Johnson, Kroger, Lowes, Lukoil, Mondelez International, Morgan Stanley, Royal Dutch Shell, Tyson Foods, UnitedHealth Group</a:t>
            </a:r>
          </a:p>
          <a:p>
            <a:pPr algn="l">
              <a:lnSpc>
                <a:spcPts val="2247"/>
              </a:lnSpc>
              <a:spcBef>
                <a:spcPct val="0"/>
              </a:spcBef>
            </a:pPr>
            <a:r>
              <a:rPr lang="en-US" b="true" sz="1729" spc="34">
                <a:solidFill>
                  <a:srgbClr val="FFFFFF"/>
                </a:solidFill>
                <a:latin typeface="Montserrat Ultra-Bold"/>
                <a:ea typeface="Montserrat Ultra-Bold"/>
                <a:cs typeface="Montserrat Ultra-Bold"/>
                <a:sym typeface="Montserrat Ultra-Bold"/>
              </a:rPr>
              <a:t>...</a:t>
            </a:r>
          </a:p>
          <a:p>
            <a:pPr algn="l">
              <a:lnSpc>
                <a:spcPts val="2247"/>
              </a:lnSpc>
              <a:spcBef>
                <a:spcPct val="0"/>
              </a:spcBef>
            </a:pPr>
          </a:p>
          <a:p>
            <a:pPr algn="l">
              <a:lnSpc>
                <a:spcPts val="2247"/>
              </a:lnSpc>
              <a:spcBef>
                <a:spcPct val="0"/>
              </a:spcBef>
            </a:pPr>
            <a:r>
              <a:rPr lang="en-US" b="true" sz="1729" spc="34">
                <a:solidFill>
                  <a:srgbClr val="FFFFFF"/>
                </a:solidFill>
                <a:latin typeface="Montserrat Ultra-Bold"/>
                <a:ea typeface="Montserrat Ultra-Bold"/>
                <a:cs typeface="Montserrat Ultra-Bold"/>
                <a:sym typeface="Montserrat Ultra-Bold"/>
              </a:rPr>
              <a:t>Pelanggan dalam segmen Lost:</a:t>
            </a:r>
          </a:p>
          <a:p>
            <a:pPr algn="l">
              <a:lnSpc>
                <a:spcPts val="2247"/>
              </a:lnSpc>
              <a:spcBef>
                <a:spcPct val="0"/>
              </a:spcBef>
            </a:pPr>
            <a:r>
              <a:rPr lang="en-US" b="true" sz="1729" spc="34">
                <a:solidFill>
                  <a:srgbClr val="FFFFFF"/>
                </a:solidFill>
                <a:latin typeface="Montserrat Ultra-Bold"/>
                <a:ea typeface="Montserrat Ultra-Bold"/>
                <a:cs typeface="Montserrat Ultra-Bold"/>
                <a:sym typeface="Montserrat Ultra-Bold"/>
              </a:rPr>
              <a:t>Citigroup, Exxon Mobil, Gazprom, General Motors, Huawei, Petrobras, Safeway, Tesco</a:t>
            </a:r>
          </a:p>
          <a:p>
            <a:pPr algn="l">
              <a:lnSpc>
                <a:spcPts val="2247"/>
              </a:lnSpc>
              <a:spcBef>
                <a:spcPct val="0"/>
              </a:spcBef>
            </a:pPr>
            <a:r>
              <a:rPr lang="en-US" b="true" sz="1729" spc="34">
                <a:solidFill>
                  <a:srgbClr val="FFFFFF"/>
                </a:solidFill>
                <a:latin typeface="Montserrat Ultra-Bold"/>
                <a:ea typeface="Montserrat Ultra-Bold"/>
                <a:cs typeface="Montserrat Ultra-Bold"/>
                <a:sym typeface="Montserrat Ultra-Bold"/>
              </a:rPr>
              <a:t>...</a:t>
            </a:r>
          </a:p>
          <a:p>
            <a:pPr algn="l">
              <a:lnSpc>
                <a:spcPts val="2247"/>
              </a:lnSpc>
              <a:spcBef>
                <a:spcPct val="0"/>
              </a:spcBef>
            </a:pPr>
          </a:p>
          <a:p>
            <a:pPr algn="l">
              <a:lnSpc>
                <a:spcPts val="2247"/>
              </a:lnSpc>
              <a:spcBef>
                <a:spcPct val="0"/>
              </a:spcBef>
            </a:pPr>
            <a:r>
              <a:rPr lang="en-US" b="true" sz="1729" spc="34">
                <a:solidFill>
                  <a:srgbClr val="FFFFFF"/>
                </a:solidFill>
                <a:latin typeface="Montserrat Ultra-Bold"/>
                <a:ea typeface="Montserrat Ultra-Bold"/>
                <a:cs typeface="Montserrat Ultra-Bold"/>
                <a:sym typeface="Montserrat Ultra-Bold"/>
              </a:rPr>
              <a:t>Pelanggan dalam segmen Loyal Customers:</a:t>
            </a:r>
          </a:p>
          <a:p>
            <a:pPr algn="l">
              <a:lnSpc>
                <a:spcPts val="2247"/>
              </a:lnSpc>
              <a:spcBef>
                <a:spcPct val="0"/>
              </a:spcBef>
            </a:pPr>
            <a:r>
              <a:rPr lang="en-US" b="true" sz="1729" spc="34">
                <a:solidFill>
                  <a:srgbClr val="FFFFFF"/>
                </a:solidFill>
                <a:latin typeface="Montserrat Ultra-Bold"/>
                <a:ea typeface="Montserrat Ultra-Bold"/>
                <a:cs typeface="Montserrat Ultra-Bold"/>
                <a:sym typeface="Montserrat Ultra-Bold"/>
              </a:rPr>
              <a:t>AT&amp;T, Aetna, Airbus, Amazon, Apple, Aviva, BMW, Bank of America Corp., Bosch, ConocoPhillips, Fannie Mae, FedEx, Home Depot, Humana, Intel, Nissan Motor, Oracle, PepsiCo, Philip Morris International, Prudential Financial, Samsung Electronics, Siemens, Sony, Toyota Motor, Trafigura Group, Valero Energy, Volkswagen, Wells Fargo</a:t>
            </a:r>
          </a:p>
          <a:p>
            <a:pPr algn="l">
              <a:lnSpc>
                <a:spcPts val="2247"/>
              </a:lnSpc>
              <a:spcBef>
                <a:spcPct val="0"/>
              </a:spcBef>
            </a:pPr>
            <a:r>
              <a:rPr lang="en-US" b="true" sz="1729" spc="34">
                <a:solidFill>
                  <a:srgbClr val="FFFFFF"/>
                </a:solidFill>
                <a:latin typeface="Montserrat Ultra-Bold"/>
                <a:ea typeface="Montserrat Ultra-Bold"/>
                <a:cs typeface="Montserrat Ultra-Bold"/>
                <a:sym typeface="Montserrat Ultra-Bold"/>
              </a:rPr>
              <a:t>...</a:t>
            </a:r>
          </a:p>
          <a:p>
            <a:pPr algn="l">
              <a:lnSpc>
                <a:spcPts val="2247"/>
              </a:lnSpc>
              <a:spcBef>
                <a:spcPct val="0"/>
              </a:spcBef>
            </a:pPr>
          </a:p>
          <a:p>
            <a:pPr algn="l">
              <a:lnSpc>
                <a:spcPts val="2247"/>
              </a:lnSpc>
              <a:spcBef>
                <a:spcPct val="0"/>
              </a:spcBef>
            </a:pPr>
            <a:r>
              <a:rPr lang="en-US" b="true" sz="1729" spc="34">
                <a:solidFill>
                  <a:srgbClr val="FFFFFF"/>
                </a:solidFill>
                <a:latin typeface="Montserrat Ultra-Bold"/>
                <a:ea typeface="Montserrat Ultra-Bold"/>
                <a:cs typeface="Montserrat Ultra-Bold"/>
                <a:sym typeface="Montserrat Ultra-Bold"/>
              </a:rPr>
              <a:t>Pelanggan dalam segmen Potential Loyalists:</a:t>
            </a:r>
          </a:p>
          <a:p>
            <a:pPr algn="l">
              <a:lnSpc>
                <a:spcPts val="2247"/>
              </a:lnSpc>
              <a:spcBef>
                <a:spcPct val="0"/>
              </a:spcBef>
            </a:pPr>
            <a:r>
              <a:rPr lang="en-US" b="true" sz="1729" spc="34">
                <a:solidFill>
                  <a:srgbClr val="FFFFFF"/>
                </a:solidFill>
                <a:latin typeface="Montserrat Ultra-Bold"/>
                <a:ea typeface="Montserrat Ultra-Bold"/>
                <a:cs typeface="Montserrat Ultra-Bold"/>
                <a:sym typeface="Montserrat Ultra-Bold"/>
              </a:rPr>
              <a:t>Alphabet, Boeing, CVS Health, Carrefour, Caterpillar, China National Petroleum, Cisco Systems, Coca-Cola, Costco Wholesale, Daimler, Enel, Engie, HonHai Precision Industry, Honda Motor, J.P. Morgan Chase &amp; Co., McKesson, Merck, Mitsubishi, Nestle, Panasonic, Pfizer, Phillips 66, Sprint Nextel, State Farm Insurance Cos., United Parcel Service, Walmart, Walt Disney</a:t>
            </a:r>
          </a:p>
          <a:p>
            <a:pPr algn="l">
              <a:lnSpc>
                <a:spcPts val="2247"/>
              </a:lnSpc>
              <a:spcBef>
                <a:spcPct val="0"/>
              </a:spcBef>
            </a:pPr>
            <a:r>
              <a:rPr lang="en-US" b="true" sz="1729" spc="34">
                <a:solidFill>
                  <a:srgbClr val="FFFFFF"/>
                </a:solidFill>
                <a:latin typeface="Montserrat Ultra-Bold"/>
                <a:ea typeface="Montserrat Ultra-Bold"/>
                <a:cs typeface="Montserrat Ultra-Bold"/>
                <a:sym typeface="Montserrat Ultra-Bold"/>
              </a:rPr>
              <a:t>...</a:t>
            </a:r>
          </a:p>
          <a:p>
            <a:pPr algn="l">
              <a:lnSpc>
                <a:spcPts val="2247"/>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797600" y="5493919"/>
            <a:ext cx="25783492" cy="9586163"/>
          </a:xfrm>
          <a:prstGeom prst="rect">
            <a:avLst/>
          </a:prstGeom>
          <a:solidFill>
            <a:srgbClr val="545454">
              <a:alpha val="4706"/>
            </a:srgbClr>
          </a:solidFill>
        </p:spPr>
      </p:sp>
      <p:sp>
        <p:nvSpPr>
          <p:cNvPr name="AutoShape 3" id="3"/>
          <p:cNvSpPr/>
          <p:nvPr/>
        </p:nvSpPr>
        <p:spPr>
          <a:xfrm rot="2700000">
            <a:off x="-4125900" y="7313130"/>
            <a:ext cx="10019762" cy="4653034"/>
          </a:xfrm>
          <a:prstGeom prst="rect">
            <a:avLst/>
          </a:prstGeom>
          <a:solidFill>
            <a:srgbClr val="213559"/>
          </a:solidFill>
        </p:spPr>
      </p:sp>
      <p:sp>
        <p:nvSpPr>
          <p:cNvPr name="AutoShape 4" id="4"/>
          <p:cNvSpPr/>
          <p:nvPr/>
        </p:nvSpPr>
        <p:spPr>
          <a:xfrm>
            <a:off x="-5543025" y="5367336"/>
            <a:ext cx="28019051" cy="101161"/>
          </a:xfrm>
          <a:prstGeom prst="line">
            <a:avLst/>
          </a:prstGeom>
          <a:ln cap="flat" w="447675">
            <a:solidFill>
              <a:srgbClr val="39739D"/>
            </a:solidFill>
            <a:prstDash val="sysDot"/>
            <a:headEnd type="none" len="sm" w="sm"/>
            <a:tailEnd type="none" len="sm" w="sm"/>
          </a:ln>
        </p:spPr>
      </p:sp>
      <p:sp>
        <p:nvSpPr>
          <p:cNvPr name="AutoShape 5" id="5"/>
          <p:cNvSpPr/>
          <p:nvPr/>
        </p:nvSpPr>
        <p:spPr>
          <a:xfrm rot="2700000">
            <a:off x="13718166" y="-817439"/>
            <a:ext cx="7060804" cy="3342286"/>
          </a:xfrm>
          <a:prstGeom prst="rect">
            <a:avLst/>
          </a:prstGeom>
          <a:solidFill>
            <a:srgbClr val="213559"/>
          </a:solidFill>
        </p:spPr>
      </p:sp>
      <p:grpSp>
        <p:nvGrpSpPr>
          <p:cNvPr name="Group 6" id="6"/>
          <p:cNvGrpSpPr/>
          <p:nvPr/>
        </p:nvGrpSpPr>
        <p:grpSpPr>
          <a:xfrm rot="0">
            <a:off x="362635" y="2900903"/>
            <a:ext cx="4626722" cy="1810294"/>
            <a:chOff x="0" y="0"/>
            <a:chExt cx="1687841" cy="660400"/>
          </a:xfrm>
        </p:grpSpPr>
        <p:sp>
          <p:nvSpPr>
            <p:cNvPr name="Freeform 7" id="7"/>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263F6B"/>
            </a:solidFill>
          </p:spPr>
        </p:sp>
      </p:grpSp>
      <p:sp>
        <p:nvSpPr>
          <p:cNvPr name="Freeform 8" id="8"/>
          <p:cNvSpPr/>
          <p:nvPr/>
        </p:nvSpPr>
        <p:spPr>
          <a:xfrm flipH="false" flipV="false" rot="0">
            <a:off x="0" y="5912025"/>
            <a:ext cx="7389339" cy="5306889"/>
          </a:xfrm>
          <a:custGeom>
            <a:avLst/>
            <a:gdLst/>
            <a:ahLst/>
            <a:cxnLst/>
            <a:rect r="r" b="b" t="t" l="l"/>
            <a:pathLst>
              <a:path h="5306889" w="7389339">
                <a:moveTo>
                  <a:pt x="0" y="0"/>
                </a:moveTo>
                <a:lnTo>
                  <a:pt x="7389339" y="0"/>
                </a:lnTo>
                <a:lnTo>
                  <a:pt x="7389339" y="5306889"/>
                </a:lnTo>
                <a:lnTo>
                  <a:pt x="0" y="5306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2059609" y="525321"/>
            <a:ext cx="8253464" cy="1309890"/>
            <a:chOff x="0" y="0"/>
            <a:chExt cx="4161103" cy="660400"/>
          </a:xfrm>
        </p:grpSpPr>
        <p:sp>
          <p:nvSpPr>
            <p:cNvPr name="Freeform 10" id="10"/>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11" id="11"/>
          <p:cNvGrpSpPr/>
          <p:nvPr/>
        </p:nvGrpSpPr>
        <p:grpSpPr>
          <a:xfrm rot="0">
            <a:off x="10737756" y="5911408"/>
            <a:ext cx="8253464" cy="1309890"/>
            <a:chOff x="0" y="0"/>
            <a:chExt cx="4161103" cy="660400"/>
          </a:xfrm>
        </p:grpSpPr>
        <p:sp>
          <p:nvSpPr>
            <p:cNvPr name="Freeform 12" id="12"/>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13" id="13"/>
          <p:cNvGrpSpPr/>
          <p:nvPr/>
        </p:nvGrpSpPr>
        <p:grpSpPr>
          <a:xfrm rot="0">
            <a:off x="6111034" y="2900903"/>
            <a:ext cx="4626722" cy="1810294"/>
            <a:chOff x="0" y="0"/>
            <a:chExt cx="1687841" cy="660400"/>
          </a:xfrm>
        </p:grpSpPr>
        <p:sp>
          <p:nvSpPr>
            <p:cNvPr name="Freeform 14" id="14"/>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263F6B"/>
            </a:solidFill>
          </p:spPr>
        </p:sp>
      </p:grpSp>
      <p:grpSp>
        <p:nvGrpSpPr>
          <p:cNvPr name="Group 15" id="15"/>
          <p:cNvGrpSpPr/>
          <p:nvPr/>
        </p:nvGrpSpPr>
        <p:grpSpPr>
          <a:xfrm rot="0">
            <a:off x="11859433" y="2900903"/>
            <a:ext cx="4626722" cy="1810294"/>
            <a:chOff x="0" y="0"/>
            <a:chExt cx="1687841" cy="660400"/>
          </a:xfrm>
        </p:grpSpPr>
        <p:sp>
          <p:nvSpPr>
            <p:cNvPr name="Freeform 16" id="16"/>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263F6B"/>
            </a:solidFill>
          </p:spPr>
        </p:sp>
      </p:grpSp>
      <p:sp>
        <p:nvSpPr>
          <p:cNvPr name="Freeform 17" id="17"/>
          <p:cNvSpPr/>
          <p:nvPr/>
        </p:nvSpPr>
        <p:spPr>
          <a:xfrm flipH="false" flipV="false" rot="0">
            <a:off x="16054191" y="124986"/>
            <a:ext cx="2057366" cy="1337617"/>
          </a:xfrm>
          <a:custGeom>
            <a:avLst/>
            <a:gdLst/>
            <a:ahLst/>
            <a:cxnLst/>
            <a:rect r="r" b="b" t="t" l="l"/>
            <a:pathLst>
              <a:path h="1337617" w="2057366">
                <a:moveTo>
                  <a:pt x="0" y="0"/>
                </a:moveTo>
                <a:lnTo>
                  <a:pt x="2057366" y="0"/>
                </a:lnTo>
                <a:lnTo>
                  <a:pt x="2057366" y="1337616"/>
                </a:lnTo>
                <a:lnTo>
                  <a:pt x="0" y="1337616"/>
                </a:lnTo>
                <a:lnTo>
                  <a:pt x="0" y="0"/>
                </a:lnTo>
                <a:close/>
              </a:path>
            </a:pathLst>
          </a:custGeom>
          <a:blipFill>
            <a:blip r:embed="rId4"/>
            <a:stretch>
              <a:fillRect l="0" t="0" r="0" b="0"/>
            </a:stretch>
          </a:blipFill>
        </p:spPr>
      </p:sp>
      <p:sp>
        <p:nvSpPr>
          <p:cNvPr name="TextBox 18" id="18"/>
          <p:cNvSpPr txBox="true"/>
          <p:nvPr/>
        </p:nvSpPr>
        <p:spPr>
          <a:xfrm rot="0">
            <a:off x="6932042" y="824841"/>
            <a:ext cx="5900291" cy="834674"/>
          </a:xfrm>
          <a:prstGeom prst="rect">
            <a:avLst/>
          </a:prstGeom>
        </p:spPr>
        <p:txBody>
          <a:bodyPr anchor="t" rtlCol="false" tIns="0" lIns="0" bIns="0" rIns="0">
            <a:spAutoFit/>
          </a:bodyPr>
          <a:lstStyle/>
          <a:p>
            <a:pPr algn="ctr">
              <a:lnSpc>
                <a:spcPts val="6172"/>
              </a:lnSpc>
            </a:pPr>
            <a:r>
              <a:rPr lang="en-US" b="true" sz="6298" i="true" spc="-371">
                <a:solidFill>
                  <a:srgbClr val="263F6B"/>
                </a:solidFill>
                <a:latin typeface="Montserrat Ultra-Bold Italics"/>
                <a:ea typeface="Montserrat Ultra-Bold Italics"/>
                <a:cs typeface="Montserrat Ultra-Bold Italics"/>
                <a:sym typeface="Montserrat Ultra-Bold Italics"/>
              </a:rPr>
              <a:t>STAKEHOLDER</a:t>
            </a:r>
          </a:p>
        </p:txBody>
      </p:sp>
      <p:sp>
        <p:nvSpPr>
          <p:cNvPr name="TextBox 19" id="19"/>
          <p:cNvSpPr txBox="true"/>
          <p:nvPr/>
        </p:nvSpPr>
        <p:spPr>
          <a:xfrm rot="0">
            <a:off x="520066" y="3222626"/>
            <a:ext cx="4311861" cy="1138272"/>
          </a:xfrm>
          <a:prstGeom prst="rect">
            <a:avLst/>
          </a:prstGeom>
        </p:spPr>
        <p:txBody>
          <a:bodyPr anchor="t" rtlCol="false" tIns="0" lIns="0" bIns="0" rIns="0">
            <a:spAutoFit/>
          </a:bodyPr>
          <a:lstStyle/>
          <a:p>
            <a:pPr algn="ctr">
              <a:lnSpc>
                <a:spcPts val="2267"/>
              </a:lnSpc>
            </a:pPr>
            <a:r>
              <a:rPr lang="en-US" b="true" sz="1619" spc="32">
                <a:solidFill>
                  <a:srgbClr val="FFFFFF"/>
                </a:solidFill>
                <a:latin typeface="Montserrat Bold"/>
                <a:ea typeface="Montserrat Bold"/>
                <a:cs typeface="Montserrat Bold"/>
                <a:sym typeface="Montserrat Bold"/>
              </a:rPr>
              <a:t>Memahami masalah margin produk negatif untuk mengevaluasi kualitas dan memenuhi standar kebutuhan pelanggan. </a:t>
            </a:r>
          </a:p>
        </p:txBody>
      </p:sp>
      <p:sp>
        <p:nvSpPr>
          <p:cNvPr name="TextBox 20" id="20"/>
          <p:cNvSpPr txBox="true"/>
          <p:nvPr/>
        </p:nvSpPr>
        <p:spPr>
          <a:xfrm rot="0">
            <a:off x="6111034" y="3361791"/>
            <a:ext cx="4626722" cy="850417"/>
          </a:xfrm>
          <a:prstGeom prst="rect">
            <a:avLst/>
          </a:prstGeom>
        </p:spPr>
        <p:txBody>
          <a:bodyPr anchor="t" rtlCol="false" tIns="0" lIns="0" bIns="0" rIns="0">
            <a:spAutoFit/>
          </a:bodyPr>
          <a:lstStyle/>
          <a:p>
            <a:pPr algn="ctr">
              <a:lnSpc>
                <a:spcPts val="2300"/>
              </a:lnSpc>
            </a:pPr>
            <a:r>
              <a:rPr lang="en-US" b="true" sz="1643" spc="32">
                <a:solidFill>
                  <a:srgbClr val="FFFFFF"/>
                </a:solidFill>
                <a:latin typeface="Montserrat Bold"/>
                <a:ea typeface="Montserrat Bold"/>
                <a:cs typeface="Montserrat Bold"/>
                <a:sym typeface="Montserrat Bold"/>
              </a:rPr>
              <a:t>Strategi diskon penting untuk meningkatkan retensi pelanggan dan margin keuntungan dengan efektif.</a:t>
            </a:r>
          </a:p>
        </p:txBody>
      </p:sp>
      <p:sp>
        <p:nvSpPr>
          <p:cNvPr name="TextBox 21" id="21"/>
          <p:cNvSpPr txBox="true"/>
          <p:nvPr/>
        </p:nvSpPr>
        <p:spPr>
          <a:xfrm rot="0">
            <a:off x="12069739" y="3062200"/>
            <a:ext cx="4206110" cy="1459125"/>
          </a:xfrm>
          <a:prstGeom prst="rect">
            <a:avLst/>
          </a:prstGeom>
        </p:spPr>
        <p:txBody>
          <a:bodyPr anchor="t" rtlCol="false" tIns="0" lIns="0" bIns="0" rIns="0">
            <a:spAutoFit/>
          </a:bodyPr>
          <a:lstStyle/>
          <a:p>
            <a:pPr algn="ctr">
              <a:lnSpc>
                <a:spcPts val="2319"/>
              </a:lnSpc>
            </a:pPr>
            <a:r>
              <a:rPr lang="en-US" b="true" sz="1656" spc="33">
                <a:solidFill>
                  <a:srgbClr val="FFFFFF"/>
                </a:solidFill>
                <a:latin typeface="Montserrat Bold"/>
                <a:ea typeface="Montserrat Bold"/>
                <a:cs typeface="Montserrat Bold"/>
                <a:sym typeface="Montserrat Bold"/>
              </a:rPr>
              <a:t>Business Development harus mengidentifikasi pasar potensial dan subregion dengan kinerja buruk untuk merancang strategi pertumbuhan dan ekspansi.</a:t>
            </a:r>
          </a:p>
        </p:txBody>
      </p:sp>
      <p:sp>
        <p:nvSpPr>
          <p:cNvPr name="TextBox 22" id="22"/>
          <p:cNvSpPr txBox="true"/>
          <p:nvPr/>
        </p:nvSpPr>
        <p:spPr>
          <a:xfrm rot="0">
            <a:off x="0" y="1989773"/>
            <a:ext cx="5351993" cy="574725"/>
          </a:xfrm>
          <a:prstGeom prst="rect">
            <a:avLst/>
          </a:prstGeom>
        </p:spPr>
        <p:txBody>
          <a:bodyPr anchor="t" rtlCol="false" tIns="0" lIns="0" bIns="0" rIns="0">
            <a:spAutoFit/>
          </a:bodyPr>
          <a:lstStyle/>
          <a:p>
            <a:pPr algn="ctr">
              <a:lnSpc>
                <a:spcPts val="5020"/>
              </a:lnSpc>
            </a:pPr>
            <a:r>
              <a:rPr lang="en-US" b="true" sz="2642" spc="52">
                <a:solidFill>
                  <a:srgbClr val="263F6B"/>
                </a:solidFill>
                <a:latin typeface="Montserrat Ultra-Bold"/>
                <a:ea typeface="Montserrat Ultra-Bold"/>
                <a:cs typeface="Montserrat Ultra-Bold"/>
                <a:sym typeface="Montserrat Ultra-Bold"/>
              </a:rPr>
              <a:t>Quality Assurance (QA)</a:t>
            </a:r>
          </a:p>
        </p:txBody>
      </p:sp>
      <p:sp>
        <p:nvSpPr>
          <p:cNvPr name="TextBox 23" id="23"/>
          <p:cNvSpPr txBox="true"/>
          <p:nvPr/>
        </p:nvSpPr>
        <p:spPr>
          <a:xfrm rot="0">
            <a:off x="5755143" y="1989773"/>
            <a:ext cx="5338505" cy="574790"/>
          </a:xfrm>
          <a:prstGeom prst="rect">
            <a:avLst/>
          </a:prstGeom>
        </p:spPr>
        <p:txBody>
          <a:bodyPr anchor="t" rtlCol="false" tIns="0" lIns="0" bIns="0" rIns="0">
            <a:spAutoFit/>
          </a:bodyPr>
          <a:lstStyle/>
          <a:p>
            <a:pPr algn="ctr">
              <a:lnSpc>
                <a:spcPts val="5018"/>
              </a:lnSpc>
            </a:pPr>
            <a:r>
              <a:rPr lang="en-US" b="true" sz="2641" spc="52">
                <a:solidFill>
                  <a:srgbClr val="263F6B"/>
                </a:solidFill>
                <a:latin typeface="Montserrat Ultra-Bold"/>
                <a:ea typeface="Montserrat Ultra-Bold"/>
                <a:cs typeface="Montserrat Ultra-Bold"/>
                <a:sym typeface="Montserrat Ultra-Bold"/>
              </a:rPr>
              <a:t>Finance and Marketing</a:t>
            </a:r>
          </a:p>
        </p:txBody>
      </p:sp>
      <p:sp>
        <p:nvSpPr>
          <p:cNvPr name="TextBox 24" id="24"/>
          <p:cNvSpPr txBox="true"/>
          <p:nvPr/>
        </p:nvSpPr>
        <p:spPr>
          <a:xfrm rot="0">
            <a:off x="12268423" y="1478540"/>
            <a:ext cx="4094846" cy="1203440"/>
          </a:xfrm>
          <a:prstGeom prst="rect">
            <a:avLst/>
          </a:prstGeom>
        </p:spPr>
        <p:txBody>
          <a:bodyPr anchor="t" rtlCol="false" tIns="0" lIns="0" bIns="0" rIns="0">
            <a:spAutoFit/>
          </a:bodyPr>
          <a:lstStyle/>
          <a:p>
            <a:pPr algn="ctr">
              <a:lnSpc>
                <a:spcPts val="5018"/>
              </a:lnSpc>
            </a:pPr>
            <a:r>
              <a:rPr lang="en-US" b="true" sz="2641" spc="52">
                <a:solidFill>
                  <a:srgbClr val="263F6B"/>
                </a:solidFill>
                <a:latin typeface="Montserrat Ultra-Bold"/>
                <a:ea typeface="Montserrat Ultra-Bold"/>
                <a:cs typeface="Montserrat Ultra-Bold"/>
                <a:sym typeface="Montserrat Ultra-Bold"/>
              </a:rPr>
              <a:t>Business Development</a:t>
            </a:r>
          </a:p>
        </p:txBody>
      </p:sp>
      <p:sp>
        <p:nvSpPr>
          <p:cNvPr name="TextBox 25" id="25"/>
          <p:cNvSpPr txBox="true"/>
          <p:nvPr/>
        </p:nvSpPr>
        <p:spPr>
          <a:xfrm rot="0">
            <a:off x="7515944" y="7726123"/>
            <a:ext cx="9156403" cy="1216264"/>
          </a:xfrm>
          <a:prstGeom prst="rect">
            <a:avLst/>
          </a:prstGeom>
        </p:spPr>
        <p:txBody>
          <a:bodyPr anchor="t" rtlCol="false" tIns="0" lIns="0" bIns="0" rIns="0">
            <a:spAutoFit/>
          </a:bodyPr>
          <a:lstStyle/>
          <a:p>
            <a:pPr algn="l" marL="535682" indent="-267841" lvl="1">
              <a:lnSpc>
                <a:spcPts val="3225"/>
              </a:lnSpc>
              <a:buFont typeface="Arial"/>
              <a:buChar char="•"/>
            </a:pPr>
            <a:r>
              <a:rPr lang="en-US" b="true" sz="2481" spc="49">
                <a:solidFill>
                  <a:srgbClr val="000000"/>
                </a:solidFill>
                <a:latin typeface="Montserrat Ultra-Bold"/>
                <a:ea typeface="Montserrat Ultra-Bold"/>
                <a:cs typeface="Montserrat Ultra-Bold"/>
                <a:sym typeface="Montserrat Ultra-Bold"/>
              </a:rPr>
              <a:t>Meningkatkan Penjualan </a:t>
            </a:r>
          </a:p>
          <a:p>
            <a:pPr algn="l" marL="535682" indent="-267841" lvl="1">
              <a:lnSpc>
                <a:spcPts val="3225"/>
              </a:lnSpc>
              <a:buFont typeface="Arial"/>
              <a:buChar char="•"/>
            </a:pPr>
            <a:r>
              <a:rPr lang="en-US" b="true" sz="2481" spc="49">
                <a:solidFill>
                  <a:srgbClr val="000000"/>
                </a:solidFill>
                <a:latin typeface="Montserrat Ultra-Bold"/>
                <a:ea typeface="Montserrat Ultra-Bold"/>
                <a:cs typeface="Montserrat Ultra-Bold"/>
                <a:sym typeface="Montserrat Ultra-Bold"/>
              </a:rPr>
              <a:t>Meningkatkan Keloyalan Customer</a:t>
            </a:r>
          </a:p>
          <a:p>
            <a:pPr algn="l" marL="535682" indent="-267841" lvl="1">
              <a:lnSpc>
                <a:spcPts val="3225"/>
              </a:lnSpc>
              <a:buFont typeface="Arial"/>
              <a:buChar char="•"/>
            </a:pPr>
            <a:r>
              <a:rPr lang="en-US" b="true" sz="2481" spc="49">
                <a:solidFill>
                  <a:srgbClr val="000000"/>
                </a:solidFill>
                <a:latin typeface="Montserrat Ultra-Bold"/>
                <a:ea typeface="Montserrat Ultra-Bold"/>
                <a:cs typeface="Montserrat Ultra-Bold"/>
                <a:sym typeface="Montserrat Ultra-Bold"/>
              </a:rPr>
              <a:t>Mengembangkan Produk Berdasarkan Subregion</a:t>
            </a:r>
          </a:p>
        </p:txBody>
      </p:sp>
      <p:sp>
        <p:nvSpPr>
          <p:cNvPr name="AutoShape 26" id="26"/>
          <p:cNvSpPr/>
          <p:nvPr/>
        </p:nvSpPr>
        <p:spPr>
          <a:xfrm>
            <a:off x="-1043949" y="1158104"/>
            <a:ext cx="6492240" cy="0"/>
          </a:xfrm>
          <a:prstGeom prst="line">
            <a:avLst/>
          </a:prstGeom>
          <a:ln cap="flat" w="447675">
            <a:solidFill>
              <a:srgbClr val="FFFFFF"/>
            </a:solidFill>
            <a:prstDash val="sysDot"/>
            <a:headEnd type="none" len="sm" w="sm"/>
            <a:tailEnd type="none" len="sm" w="sm"/>
          </a:ln>
        </p:spPr>
      </p:sp>
      <p:sp>
        <p:nvSpPr>
          <p:cNvPr name="AutoShape 27" id="27"/>
          <p:cNvSpPr/>
          <p:nvPr/>
        </p:nvSpPr>
        <p:spPr>
          <a:xfrm>
            <a:off x="11178633" y="6544191"/>
            <a:ext cx="6492240" cy="0"/>
          </a:xfrm>
          <a:prstGeom prst="line">
            <a:avLst/>
          </a:prstGeom>
          <a:ln cap="flat" w="447675">
            <a:solidFill>
              <a:srgbClr val="FFFFFF"/>
            </a:solidFill>
            <a:prstDash val="sysDot"/>
            <a:headEnd type="none" len="sm" w="sm"/>
            <a:tailEnd type="none" len="sm" w="sm"/>
          </a:ln>
        </p:spPr>
      </p:sp>
      <p:sp>
        <p:nvSpPr>
          <p:cNvPr name="TextBox 28" id="28"/>
          <p:cNvSpPr txBox="true"/>
          <p:nvPr/>
        </p:nvSpPr>
        <p:spPr>
          <a:xfrm rot="0">
            <a:off x="7411942" y="6165565"/>
            <a:ext cx="3766691" cy="833202"/>
          </a:xfrm>
          <a:prstGeom prst="rect">
            <a:avLst/>
          </a:prstGeom>
        </p:spPr>
        <p:txBody>
          <a:bodyPr anchor="t" rtlCol="false" tIns="0" lIns="0" bIns="0" rIns="0">
            <a:spAutoFit/>
          </a:bodyPr>
          <a:lstStyle/>
          <a:p>
            <a:pPr algn="l">
              <a:lnSpc>
                <a:spcPts val="6172"/>
              </a:lnSpc>
            </a:pPr>
            <a:r>
              <a:rPr lang="en-US" b="true" sz="6298" i="true" spc="-371">
                <a:solidFill>
                  <a:srgbClr val="263F6B"/>
                </a:solidFill>
                <a:latin typeface="Montserrat Ultra-Bold Italics"/>
                <a:ea typeface="Montserrat Ultra-Bold Italics"/>
                <a:cs typeface="Montserrat Ultra-Bold Italics"/>
                <a:sym typeface="Montserrat Ultra-Bold Italics"/>
              </a:rPr>
              <a:t>GOALS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grpSp>
        <p:nvGrpSpPr>
          <p:cNvPr name="Group 2" id="2"/>
          <p:cNvGrpSpPr/>
          <p:nvPr/>
        </p:nvGrpSpPr>
        <p:grpSpPr>
          <a:xfrm rot="3677410">
            <a:off x="7727825" y="-1808221"/>
            <a:ext cx="9392749" cy="23513374"/>
            <a:chOff x="0" y="0"/>
            <a:chExt cx="2473810" cy="6192823"/>
          </a:xfrm>
        </p:grpSpPr>
        <p:sp>
          <p:nvSpPr>
            <p:cNvPr name="Freeform 3" id="3"/>
            <p:cNvSpPr/>
            <p:nvPr/>
          </p:nvSpPr>
          <p:spPr>
            <a:xfrm flipH="false" flipV="false" rot="0">
              <a:off x="0" y="0"/>
              <a:ext cx="2473810" cy="6192823"/>
            </a:xfrm>
            <a:custGeom>
              <a:avLst/>
              <a:gdLst/>
              <a:ahLst/>
              <a:cxnLst/>
              <a:rect r="r" b="b" t="t" l="l"/>
              <a:pathLst>
                <a:path h="6192823" w="2473810">
                  <a:moveTo>
                    <a:pt x="0" y="0"/>
                  </a:moveTo>
                  <a:lnTo>
                    <a:pt x="2473810" y="0"/>
                  </a:lnTo>
                  <a:lnTo>
                    <a:pt x="2473810" y="6192823"/>
                  </a:lnTo>
                  <a:lnTo>
                    <a:pt x="0" y="6192823"/>
                  </a:lnTo>
                  <a:close/>
                </a:path>
              </a:pathLst>
            </a:custGeom>
            <a:solidFill>
              <a:srgbClr val="D9D9D9"/>
            </a:solidFill>
          </p:spPr>
        </p:sp>
        <p:sp>
          <p:nvSpPr>
            <p:cNvPr name="TextBox 4" id="4"/>
            <p:cNvSpPr txBox="true"/>
            <p:nvPr/>
          </p:nvSpPr>
          <p:spPr>
            <a:xfrm>
              <a:off x="0" y="-19050"/>
              <a:ext cx="2473810" cy="6211873"/>
            </a:xfrm>
            <a:prstGeom prst="rect">
              <a:avLst/>
            </a:prstGeom>
          </p:spPr>
          <p:txBody>
            <a:bodyPr anchor="ctr" rtlCol="false" tIns="50800" lIns="50800" bIns="50800" rIns="50800"/>
            <a:lstStyle/>
            <a:p>
              <a:pPr algn="ctr">
                <a:lnSpc>
                  <a:spcPts val="3250"/>
                </a:lnSpc>
              </a:pPr>
            </a:p>
          </p:txBody>
        </p:sp>
      </p:grpSp>
      <p:sp>
        <p:nvSpPr>
          <p:cNvPr name="Freeform 5" id="5"/>
          <p:cNvSpPr/>
          <p:nvPr/>
        </p:nvSpPr>
        <p:spPr>
          <a:xfrm flipH="false" flipV="false" rot="0">
            <a:off x="156650" y="181841"/>
            <a:ext cx="8987350" cy="9076459"/>
          </a:xfrm>
          <a:custGeom>
            <a:avLst/>
            <a:gdLst/>
            <a:ahLst/>
            <a:cxnLst/>
            <a:rect r="r" b="b" t="t" l="l"/>
            <a:pathLst>
              <a:path h="9076459" w="8987350">
                <a:moveTo>
                  <a:pt x="0" y="0"/>
                </a:moveTo>
                <a:lnTo>
                  <a:pt x="8987350" y="0"/>
                </a:lnTo>
                <a:lnTo>
                  <a:pt x="8987350" y="9076459"/>
                </a:lnTo>
                <a:lnTo>
                  <a:pt x="0" y="9076459"/>
                </a:lnTo>
                <a:lnTo>
                  <a:pt x="0" y="0"/>
                </a:lnTo>
                <a:close/>
              </a:path>
            </a:pathLst>
          </a:custGeom>
          <a:blipFill>
            <a:blip r:embed="rId2"/>
            <a:stretch>
              <a:fillRect l="0" t="0" r="0" b="0"/>
            </a:stretch>
          </a:blipFill>
        </p:spPr>
      </p:sp>
      <p:sp>
        <p:nvSpPr>
          <p:cNvPr name="Freeform 6" id="6"/>
          <p:cNvSpPr/>
          <p:nvPr/>
        </p:nvSpPr>
        <p:spPr>
          <a:xfrm flipH="false" flipV="false" rot="0">
            <a:off x="15783629" y="181841"/>
            <a:ext cx="2057366" cy="1337617"/>
          </a:xfrm>
          <a:custGeom>
            <a:avLst/>
            <a:gdLst/>
            <a:ahLst/>
            <a:cxnLst/>
            <a:rect r="r" b="b" t="t" l="l"/>
            <a:pathLst>
              <a:path h="1337617" w="2057366">
                <a:moveTo>
                  <a:pt x="0" y="0"/>
                </a:moveTo>
                <a:lnTo>
                  <a:pt x="2057366" y="0"/>
                </a:lnTo>
                <a:lnTo>
                  <a:pt x="2057366" y="1337616"/>
                </a:lnTo>
                <a:lnTo>
                  <a:pt x="0" y="1337616"/>
                </a:lnTo>
                <a:lnTo>
                  <a:pt x="0" y="0"/>
                </a:lnTo>
                <a:close/>
              </a:path>
            </a:pathLst>
          </a:custGeom>
          <a:blipFill>
            <a:blip r:embed="rId3"/>
            <a:stretch>
              <a:fillRect l="0" t="0" r="0" b="0"/>
            </a:stretch>
          </a:blipFill>
        </p:spPr>
      </p:sp>
      <p:sp>
        <p:nvSpPr>
          <p:cNvPr name="Freeform 7" id="7"/>
          <p:cNvSpPr/>
          <p:nvPr/>
        </p:nvSpPr>
        <p:spPr>
          <a:xfrm flipH="false" flipV="false" rot="0">
            <a:off x="5699481" y="8578324"/>
            <a:ext cx="541523" cy="513093"/>
          </a:xfrm>
          <a:custGeom>
            <a:avLst/>
            <a:gdLst/>
            <a:ahLst/>
            <a:cxnLst/>
            <a:rect r="r" b="b" t="t" l="l"/>
            <a:pathLst>
              <a:path h="513093" w="541523">
                <a:moveTo>
                  <a:pt x="0" y="0"/>
                </a:moveTo>
                <a:lnTo>
                  <a:pt x="541524" y="0"/>
                </a:lnTo>
                <a:lnTo>
                  <a:pt x="541524" y="513093"/>
                </a:lnTo>
                <a:lnTo>
                  <a:pt x="0" y="513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239728" y="4206977"/>
            <a:ext cx="541523" cy="513093"/>
          </a:xfrm>
          <a:custGeom>
            <a:avLst/>
            <a:gdLst/>
            <a:ahLst/>
            <a:cxnLst/>
            <a:rect r="r" b="b" t="t" l="l"/>
            <a:pathLst>
              <a:path h="513093" w="541523">
                <a:moveTo>
                  <a:pt x="0" y="0"/>
                </a:moveTo>
                <a:lnTo>
                  <a:pt x="541523" y="0"/>
                </a:lnTo>
                <a:lnTo>
                  <a:pt x="541523" y="513093"/>
                </a:lnTo>
                <a:lnTo>
                  <a:pt x="0" y="513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310358" y="6443938"/>
            <a:ext cx="541523" cy="513093"/>
          </a:xfrm>
          <a:custGeom>
            <a:avLst/>
            <a:gdLst/>
            <a:ahLst/>
            <a:cxnLst/>
            <a:rect r="r" b="b" t="t" l="l"/>
            <a:pathLst>
              <a:path h="513093" w="541523">
                <a:moveTo>
                  <a:pt x="0" y="0"/>
                </a:moveTo>
                <a:lnTo>
                  <a:pt x="541523" y="0"/>
                </a:lnTo>
                <a:lnTo>
                  <a:pt x="541523" y="513094"/>
                </a:lnTo>
                <a:lnTo>
                  <a:pt x="0" y="513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6968966" y="7190109"/>
            <a:ext cx="541523" cy="513093"/>
          </a:xfrm>
          <a:custGeom>
            <a:avLst/>
            <a:gdLst/>
            <a:ahLst/>
            <a:cxnLst/>
            <a:rect r="r" b="b" t="t" l="l"/>
            <a:pathLst>
              <a:path h="513093" w="541523">
                <a:moveTo>
                  <a:pt x="0" y="0"/>
                </a:moveTo>
                <a:lnTo>
                  <a:pt x="541523" y="0"/>
                </a:lnTo>
                <a:lnTo>
                  <a:pt x="541523" y="513093"/>
                </a:lnTo>
                <a:lnTo>
                  <a:pt x="0" y="513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6698205" y="7703202"/>
            <a:ext cx="541523" cy="513093"/>
          </a:xfrm>
          <a:custGeom>
            <a:avLst/>
            <a:gdLst/>
            <a:ahLst/>
            <a:cxnLst/>
            <a:rect r="r" b="b" t="t" l="l"/>
            <a:pathLst>
              <a:path h="513093" w="541523">
                <a:moveTo>
                  <a:pt x="0" y="0"/>
                </a:moveTo>
                <a:lnTo>
                  <a:pt x="541523" y="0"/>
                </a:lnTo>
                <a:lnTo>
                  <a:pt x="541523" y="513093"/>
                </a:lnTo>
                <a:lnTo>
                  <a:pt x="0" y="513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851881" y="6933562"/>
            <a:ext cx="541523" cy="513093"/>
          </a:xfrm>
          <a:custGeom>
            <a:avLst/>
            <a:gdLst/>
            <a:ahLst/>
            <a:cxnLst/>
            <a:rect r="r" b="b" t="t" l="l"/>
            <a:pathLst>
              <a:path h="513093" w="541523">
                <a:moveTo>
                  <a:pt x="0" y="0"/>
                </a:moveTo>
                <a:lnTo>
                  <a:pt x="541524" y="0"/>
                </a:lnTo>
                <a:lnTo>
                  <a:pt x="541524" y="513093"/>
                </a:lnTo>
                <a:lnTo>
                  <a:pt x="0" y="5130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6968966" y="8216295"/>
            <a:ext cx="541523" cy="513093"/>
          </a:xfrm>
          <a:custGeom>
            <a:avLst/>
            <a:gdLst/>
            <a:ahLst/>
            <a:cxnLst/>
            <a:rect r="r" b="b" t="t" l="l"/>
            <a:pathLst>
              <a:path h="513093" w="541523">
                <a:moveTo>
                  <a:pt x="0" y="0"/>
                </a:moveTo>
                <a:lnTo>
                  <a:pt x="541523" y="0"/>
                </a:lnTo>
                <a:lnTo>
                  <a:pt x="541523" y="513094"/>
                </a:lnTo>
                <a:lnTo>
                  <a:pt x="0" y="513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156650" y="9486900"/>
            <a:ext cx="8987350" cy="454876"/>
            <a:chOff x="0" y="0"/>
            <a:chExt cx="2367039" cy="119803"/>
          </a:xfrm>
        </p:grpSpPr>
        <p:sp>
          <p:nvSpPr>
            <p:cNvPr name="Freeform 15" id="15"/>
            <p:cNvSpPr/>
            <p:nvPr/>
          </p:nvSpPr>
          <p:spPr>
            <a:xfrm flipH="false" flipV="false" rot="0">
              <a:off x="0" y="0"/>
              <a:ext cx="2367039" cy="119803"/>
            </a:xfrm>
            <a:custGeom>
              <a:avLst/>
              <a:gdLst/>
              <a:ahLst/>
              <a:cxnLst/>
              <a:rect r="r" b="b" t="t" l="l"/>
              <a:pathLst>
                <a:path h="119803" w="2367039">
                  <a:moveTo>
                    <a:pt x="0" y="0"/>
                  </a:moveTo>
                  <a:lnTo>
                    <a:pt x="2367039" y="0"/>
                  </a:lnTo>
                  <a:lnTo>
                    <a:pt x="2367039" y="119803"/>
                  </a:lnTo>
                  <a:lnTo>
                    <a:pt x="0" y="119803"/>
                  </a:lnTo>
                  <a:close/>
                </a:path>
              </a:pathLst>
            </a:custGeom>
            <a:solidFill>
              <a:srgbClr val="F4F4F4"/>
            </a:solidFill>
          </p:spPr>
        </p:sp>
        <p:sp>
          <p:nvSpPr>
            <p:cNvPr name="TextBox 16" id="16"/>
            <p:cNvSpPr txBox="true"/>
            <p:nvPr/>
          </p:nvSpPr>
          <p:spPr>
            <a:xfrm>
              <a:off x="0" y="-19050"/>
              <a:ext cx="2367039" cy="138853"/>
            </a:xfrm>
            <a:prstGeom prst="rect">
              <a:avLst/>
            </a:prstGeom>
          </p:spPr>
          <p:txBody>
            <a:bodyPr anchor="ctr" rtlCol="false" tIns="50800" lIns="50800" bIns="50800" rIns="50800"/>
            <a:lstStyle/>
            <a:p>
              <a:pPr algn="ctr">
                <a:lnSpc>
                  <a:spcPts val="3250"/>
                </a:lnSpc>
              </a:pPr>
            </a:p>
          </p:txBody>
        </p:sp>
      </p:grpSp>
      <p:sp>
        <p:nvSpPr>
          <p:cNvPr name="TextBox 17" id="17"/>
          <p:cNvSpPr txBox="true"/>
          <p:nvPr/>
        </p:nvSpPr>
        <p:spPr>
          <a:xfrm rot="0">
            <a:off x="-143181" y="9524156"/>
            <a:ext cx="9587012" cy="361315"/>
          </a:xfrm>
          <a:prstGeom prst="rect">
            <a:avLst/>
          </a:prstGeom>
        </p:spPr>
        <p:txBody>
          <a:bodyPr anchor="t" rtlCol="false" tIns="0" lIns="0" bIns="0" rIns="0">
            <a:spAutoFit/>
          </a:bodyPr>
          <a:lstStyle/>
          <a:p>
            <a:pPr algn="ctr">
              <a:lnSpc>
                <a:spcPts val="2990"/>
              </a:lnSpc>
              <a:spcBef>
                <a:spcPct val="0"/>
              </a:spcBef>
            </a:pPr>
            <a:r>
              <a:rPr lang="en-US" b="true" sz="2300" spc="46">
                <a:solidFill>
                  <a:srgbClr val="000000"/>
                </a:solidFill>
                <a:latin typeface="Montserrat Ultra-Bold"/>
                <a:ea typeface="Montserrat Ultra-Bold"/>
                <a:cs typeface="Montserrat Ultra-Bold"/>
                <a:sym typeface="Montserrat Ultra-Bold"/>
              </a:rPr>
              <a:t>Dalam Dataset ini terdiri dari 9994 baris dan 17 kolom</a:t>
            </a:r>
          </a:p>
        </p:txBody>
      </p:sp>
      <p:sp>
        <p:nvSpPr>
          <p:cNvPr name="Freeform 18" id="18"/>
          <p:cNvSpPr/>
          <p:nvPr/>
        </p:nvSpPr>
        <p:spPr>
          <a:xfrm flipH="false" flipV="false" rot="8401720">
            <a:off x="8168741" y="2917582"/>
            <a:ext cx="2171120" cy="670333"/>
          </a:xfrm>
          <a:custGeom>
            <a:avLst/>
            <a:gdLst/>
            <a:ahLst/>
            <a:cxnLst/>
            <a:rect r="r" b="b" t="t" l="l"/>
            <a:pathLst>
              <a:path h="670333" w="2171120">
                <a:moveTo>
                  <a:pt x="0" y="0"/>
                </a:moveTo>
                <a:lnTo>
                  <a:pt x="2171120" y="0"/>
                </a:lnTo>
                <a:lnTo>
                  <a:pt x="2171120" y="670333"/>
                </a:lnTo>
                <a:lnTo>
                  <a:pt x="0" y="6703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9254301" y="162791"/>
            <a:ext cx="6339798" cy="2886429"/>
          </a:xfrm>
          <a:prstGeom prst="rect">
            <a:avLst/>
          </a:prstGeom>
        </p:spPr>
        <p:txBody>
          <a:bodyPr anchor="t" rtlCol="false" tIns="0" lIns="0" bIns="0" rIns="0">
            <a:spAutoFit/>
          </a:bodyPr>
          <a:lstStyle/>
          <a:p>
            <a:pPr algn="l">
              <a:lnSpc>
                <a:spcPts val="2888"/>
              </a:lnSpc>
              <a:spcBef>
                <a:spcPct val="0"/>
              </a:spcBef>
            </a:pPr>
            <a:r>
              <a:rPr lang="en-US" b="true" sz="2222" spc="44">
                <a:solidFill>
                  <a:srgbClr val="FFFFFF"/>
                </a:solidFill>
                <a:latin typeface="Montserrat Ultra-Bold"/>
                <a:ea typeface="Montserrat Ultra-Bold"/>
                <a:cs typeface="Montserrat Ultra-Bold"/>
                <a:sym typeface="Montserrat Ultra-Bold"/>
              </a:rPr>
              <a:t>Kumpulan data ini berisi data transaksi dari perusahaan SaaS fiktif yang menjual perangkat lunak penjualan dan pemasaran ke perusahaan lain (B2B). Dalam kumpulan data tersebut, setiap baris mewakili satu transaksi/pesanan (9.994 transaksi), dan kolom-kolomnya meliputi: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000000">
              <a:alpha val="40784"/>
            </a:srgbClr>
          </a:solidFill>
        </p:spPr>
      </p:sp>
      <p:sp>
        <p:nvSpPr>
          <p:cNvPr name="Freeform 3" id="3"/>
          <p:cNvSpPr/>
          <p:nvPr/>
        </p:nvSpPr>
        <p:spPr>
          <a:xfrm flipH="false" flipV="false" rot="0">
            <a:off x="6232217" y="2246074"/>
            <a:ext cx="5794852" cy="5794852"/>
          </a:xfrm>
          <a:custGeom>
            <a:avLst/>
            <a:gdLst/>
            <a:ahLst/>
            <a:cxnLst/>
            <a:rect r="r" b="b" t="t" l="l"/>
            <a:pathLst>
              <a:path h="5794852" w="5794852">
                <a:moveTo>
                  <a:pt x="0" y="0"/>
                </a:moveTo>
                <a:lnTo>
                  <a:pt x="5794852" y="0"/>
                </a:lnTo>
                <a:lnTo>
                  <a:pt x="5794852" y="5794852"/>
                </a:lnTo>
                <a:lnTo>
                  <a:pt x="0" y="5794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1483108" y="1147082"/>
            <a:ext cx="4626722" cy="1810294"/>
            <a:chOff x="0" y="0"/>
            <a:chExt cx="1687841" cy="660400"/>
          </a:xfrm>
        </p:grpSpPr>
        <p:sp>
          <p:nvSpPr>
            <p:cNvPr name="Freeform 5" id="5"/>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grpSp>
        <p:nvGrpSpPr>
          <p:cNvPr name="Group 6" id="6"/>
          <p:cNvGrpSpPr/>
          <p:nvPr/>
        </p:nvGrpSpPr>
        <p:grpSpPr>
          <a:xfrm rot="0">
            <a:off x="13368542" y="5168165"/>
            <a:ext cx="4626722" cy="1863067"/>
            <a:chOff x="0" y="0"/>
            <a:chExt cx="1687841" cy="679652"/>
          </a:xfrm>
        </p:grpSpPr>
        <p:sp>
          <p:nvSpPr>
            <p:cNvPr name="Freeform 7" id="7"/>
            <p:cNvSpPr/>
            <p:nvPr/>
          </p:nvSpPr>
          <p:spPr>
            <a:xfrm flipH="false" flipV="false" rot="0">
              <a:off x="0" y="0"/>
              <a:ext cx="1687841" cy="679652"/>
            </a:xfrm>
            <a:custGeom>
              <a:avLst/>
              <a:gdLst/>
              <a:ahLst/>
              <a:cxnLst/>
              <a:rect r="r" b="b" t="t" l="l"/>
              <a:pathLst>
                <a:path h="679652" w="1687841">
                  <a:moveTo>
                    <a:pt x="1563381" y="679652"/>
                  </a:moveTo>
                  <a:lnTo>
                    <a:pt x="124460" y="679652"/>
                  </a:lnTo>
                  <a:cubicBezTo>
                    <a:pt x="55880" y="679652"/>
                    <a:pt x="0" y="623772"/>
                    <a:pt x="0" y="555192"/>
                  </a:cubicBezTo>
                  <a:lnTo>
                    <a:pt x="0" y="124460"/>
                  </a:lnTo>
                  <a:cubicBezTo>
                    <a:pt x="0" y="55880"/>
                    <a:pt x="55880" y="0"/>
                    <a:pt x="124460" y="0"/>
                  </a:cubicBezTo>
                  <a:lnTo>
                    <a:pt x="1563381" y="0"/>
                  </a:lnTo>
                  <a:cubicBezTo>
                    <a:pt x="1631961" y="0"/>
                    <a:pt x="1687841" y="55880"/>
                    <a:pt x="1687841" y="124460"/>
                  </a:cubicBezTo>
                  <a:lnTo>
                    <a:pt x="1687841" y="555192"/>
                  </a:lnTo>
                  <a:cubicBezTo>
                    <a:pt x="1687841" y="623772"/>
                    <a:pt x="1631961" y="679652"/>
                    <a:pt x="1563381" y="679652"/>
                  </a:cubicBezTo>
                  <a:close/>
                </a:path>
              </a:pathLst>
            </a:custGeom>
            <a:solidFill>
              <a:srgbClr val="FFFFFF"/>
            </a:solidFill>
          </p:spPr>
        </p:sp>
      </p:grpSp>
      <p:sp>
        <p:nvSpPr>
          <p:cNvPr name="Freeform 8" id="8"/>
          <p:cNvSpPr/>
          <p:nvPr/>
        </p:nvSpPr>
        <p:spPr>
          <a:xfrm flipH="false" flipV="false" rot="1707239">
            <a:off x="11790423" y="5117936"/>
            <a:ext cx="1491860" cy="740335"/>
          </a:xfrm>
          <a:custGeom>
            <a:avLst/>
            <a:gdLst/>
            <a:ahLst/>
            <a:cxnLst/>
            <a:rect r="r" b="b" t="t" l="l"/>
            <a:pathLst>
              <a:path h="740335" w="1491860">
                <a:moveTo>
                  <a:pt x="0" y="0"/>
                </a:moveTo>
                <a:lnTo>
                  <a:pt x="1491860" y="0"/>
                </a:lnTo>
                <a:lnTo>
                  <a:pt x="1491860" y="740336"/>
                </a:lnTo>
                <a:lnTo>
                  <a:pt x="0" y="740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true" rot="2545803">
            <a:off x="5925661" y="2232428"/>
            <a:ext cx="1475774" cy="732353"/>
          </a:xfrm>
          <a:custGeom>
            <a:avLst/>
            <a:gdLst/>
            <a:ahLst/>
            <a:cxnLst/>
            <a:rect r="r" b="b" t="t" l="l"/>
            <a:pathLst>
              <a:path h="732353" w="1475774">
                <a:moveTo>
                  <a:pt x="1475774" y="732353"/>
                </a:moveTo>
                <a:lnTo>
                  <a:pt x="0" y="732353"/>
                </a:lnTo>
                <a:lnTo>
                  <a:pt x="0" y="0"/>
                </a:lnTo>
                <a:lnTo>
                  <a:pt x="1475774" y="0"/>
                </a:lnTo>
                <a:lnTo>
                  <a:pt x="1475774" y="73235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630962">
            <a:off x="9442515" y="1584951"/>
            <a:ext cx="1738588" cy="621545"/>
          </a:xfrm>
          <a:custGeom>
            <a:avLst/>
            <a:gdLst/>
            <a:ahLst/>
            <a:cxnLst/>
            <a:rect r="r" b="b" t="t" l="l"/>
            <a:pathLst>
              <a:path h="621545" w="1738588">
                <a:moveTo>
                  <a:pt x="0" y="0"/>
                </a:moveTo>
                <a:lnTo>
                  <a:pt x="1738588" y="0"/>
                </a:lnTo>
                <a:lnTo>
                  <a:pt x="1738588" y="621545"/>
                </a:lnTo>
                <a:lnTo>
                  <a:pt x="0" y="6215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2652124" y="8353153"/>
            <a:ext cx="4626722" cy="1810294"/>
            <a:chOff x="0" y="0"/>
            <a:chExt cx="1687841" cy="660400"/>
          </a:xfrm>
        </p:grpSpPr>
        <p:sp>
          <p:nvSpPr>
            <p:cNvPr name="Freeform 12" id="12"/>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grpSp>
        <p:nvGrpSpPr>
          <p:cNvPr name="Group 13" id="13"/>
          <p:cNvGrpSpPr/>
          <p:nvPr/>
        </p:nvGrpSpPr>
        <p:grpSpPr>
          <a:xfrm rot="0">
            <a:off x="338763" y="4953132"/>
            <a:ext cx="4626722" cy="1810294"/>
            <a:chOff x="0" y="0"/>
            <a:chExt cx="1687841" cy="660400"/>
          </a:xfrm>
        </p:grpSpPr>
        <p:sp>
          <p:nvSpPr>
            <p:cNvPr name="Freeform 14" id="14"/>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grpSp>
        <p:nvGrpSpPr>
          <p:cNvPr name="Group 15" id="15"/>
          <p:cNvGrpSpPr/>
          <p:nvPr/>
        </p:nvGrpSpPr>
        <p:grpSpPr>
          <a:xfrm rot="0">
            <a:off x="11376492" y="1249287"/>
            <a:ext cx="4626722" cy="1810294"/>
            <a:chOff x="0" y="0"/>
            <a:chExt cx="1687841" cy="660400"/>
          </a:xfrm>
        </p:grpSpPr>
        <p:sp>
          <p:nvSpPr>
            <p:cNvPr name="Freeform 16" id="16"/>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name="Freeform 17" id="17"/>
          <p:cNvSpPr/>
          <p:nvPr/>
        </p:nvSpPr>
        <p:spPr>
          <a:xfrm flipH="false" flipV="false" rot="8534149">
            <a:off x="6997350" y="8357317"/>
            <a:ext cx="1979511" cy="707675"/>
          </a:xfrm>
          <a:custGeom>
            <a:avLst/>
            <a:gdLst/>
            <a:ahLst/>
            <a:cxnLst/>
            <a:rect r="r" b="b" t="t" l="l"/>
            <a:pathLst>
              <a:path h="707675" w="1979511">
                <a:moveTo>
                  <a:pt x="0" y="0"/>
                </a:moveTo>
                <a:lnTo>
                  <a:pt x="1979511" y="0"/>
                </a:lnTo>
                <a:lnTo>
                  <a:pt x="1979511" y="707675"/>
                </a:lnTo>
                <a:lnTo>
                  <a:pt x="0" y="7076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10045738">
            <a:off x="4676774" y="5733070"/>
            <a:ext cx="1738588" cy="621545"/>
          </a:xfrm>
          <a:custGeom>
            <a:avLst/>
            <a:gdLst/>
            <a:ahLst/>
            <a:cxnLst/>
            <a:rect r="r" b="b" t="t" l="l"/>
            <a:pathLst>
              <a:path h="621545" w="1738588">
                <a:moveTo>
                  <a:pt x="0" y="0"/>
                </a:moveTo>
                <a:lnTo>
                  <a:pt x="1738588" y="0"/>
                </a:lnTo>
                <a:lnTo>
                  <a:pt x="1738588" y="621546"/>
                </a:lnTo>
                <a:lnTo>
                  <a:pt x="0" y="6215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8623899" y="5767893"/>
            <a:ext cx="4230471" cy="4230471"/>
          </a:xfrm>
          <a:custGeom>
            <a:avLst/>
            <a:gdLst/>
            <a:ahLst/>
            <a:cxnLst/>
            <a:rect r="r" b="b" t="t" l="l"/>
            <a:pathLst>
              <a:path h="4230471" w="4230471">
                <a:moveTo>
                  <a:pt x="0" y="0"/>
                </a:moveTo>
                <a:lnTo>
                  <a:pt x="4230471" y="0"/>
                </a:lnTo>
                <a:lnTo>
                  <a:pt x="4230471" y="4230471"/>
                </a:lnTo>
                <a:lnTo>
                  <a:pt x="0" y="42304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6783722" y="2836182"/>
            <a:ext cx="4691842" cy="4691842"/>
          </a:xfrm>
          <a:custGeom>
            <a:avLst/>
            <a:gdLst/>
            <a:ahLst/>
            <a:cxnLst/>
            <a:rect r="r" b="b" t="t" l="l"/>
            <a:pathLst>
              <a:path h="4691842" w="4691842">
                <a:moveTo>
                  <a:pt x="0" y="0"/>
                </a:moveTo>
                <a:lnTo>
                  <a:pt x="4691842" y="0"/>
                </a:lnTo>
                <a:lnTo>
                  <a:pt x="4691842" y="4691843"/>
                </a:lnTo>
                <a:lnTo>
                  <a:pt x="0" y="46918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15965114" y="8558666"/>
            <a:ext cx="2057366" cy="1337617"/>
          </a:xfrm>
          <a:custGeom>
            <a:avLst/>
            <a:gdLst/>
            <a:ahLst/>
            <a:cxnLst/>
            <a:rect r="r" b="b" t="t" l="l"/>
            <a:pathLst>
              <a:path h="1337617" w="2057366">
                <a:moveTo>
                  <a:pt x="0" y="0"/>
                </a:moveTo>
                <a:lnTo>
                  <a:pt x="2057366" y="0"/>
                </a:lnTo>
                <a:lnTo>
                  <a:pt x="2057366" y="1337616"/>
                </a:lnTo>
                <a:lnTo>
                  <a:pt x="0" y="1337616"/>
                </a:lnTo>
                <a:lnTo>
                  <a:pt x="0" y="0"/>
                </a:lnTo>
                <a:close/>
              </a:path>
            </a:pathLst>
          </a:custGeom>
          <a:blipFill>
            <a:blip r:embed="rId12"/>
            <a:stretch>
              <a:fillRect l="0" t="0" r="0" b="0"/>
            </a:stretch>
          </a:blipFill>
        </p:spPr>
      </p:sp>
      <p:sp>
        <p:nvSpPr>
          <p:cNvPr name="TextBox 22" id="22"/>
          <p:cNvSpPr txBox="true"/>
          <p:nvPr/>
        </p:nvSpPr>
        <p:spPr>
          <a:xfrm rot="0">
            <a:off x="1363956" y="1210046"/>
            <a:ext cx="4749108" cy="1657043"/>
          </a:xfrm>
          <a:prstGeom prst="rect">
            <a:avLst/>
          </a:prstGeom>
        </p:spPr>
        <p:txBody>
          <a:bodyPr anchor="t" rtlCol="false" tIns="0" lIns="0" bIns="0" rIns="0">
            <a:spAutoFit/>
          </a:bodyPr>
          <a:lstStyle/>
          <a:p>
            <a:pPr algn="ctr">
              <a:lnSpc>
                <a:spcPts val="2641"/>
              </a:lnSpc>
            </a:pPr>
            <a:r>
              <a:rPr lang="en-US" b="true" sz="1887" spc="37">
                <a:solidFill>
                  <a:srgbClr val="212423"/>
                </a:solidFill>
                <a:latin typeface="Montserrat Bold"/>
                <a:ea typeface="Montserrat Bold"/>
                <a:cs typeface="Montserrat Bold"/>
                <a:sym typeface="Montserrat Bold"/>
              </a:rPr>
              <a:t>Missing values adalah data yang hilang atau tidak tercatat dalam dataset. Contoh umum adalah kolom yang berisi nilai kosong (NaN, NULL).</a:t>
            </a:r>
          </a:p>
        </p:txBody>
      </p:sp>
      <p:sp>
        <p:nvSpPr>
          <p:cNvPr name="TextBox 23" id="23"/>
          <p:cNvSpPr txBox="true"/>
          <p:nvPr/>
        </p:nvSpPr>
        <p:spPr>
          <a:xfrm rot="0">
            <a:off x="13397117" y="5435823"/>
            <a:ext cx="4598147" cy="1397000"/>
          </a:xfrm>
          <a:prstGeom prst="rect">
            <a:avLst/>
          </a:prstGeom>
        </p:spPr>
        <p:txBody>
          <a:bodyPr anchor="t" rtlCol="false" tIns="0" lIns="0" bIns="0" rIns="0">
            <a:spAutoFit/>
          </a:bodyPr>
          <a:lstStyle/>
          <a:p>
            <a:pPr algn="ctr">
              <a:lnSpc>
                <a:spcPts val="2800"/>
              </a:lnSpc>
            </a:pPr>
            <a:r>
              <a:rPr lang="en-US" b="true" sz="2000" spc="40">
                <a:solidFill>
                  <a:srgbClr val="212423"/>
                </a:solidFill>
                <a:latin typeface="Montserrat Bold"/>
                <a:ea typeface="Montserrat Bold"/>
                <a:cs typeface="Montserrat Bold"/>
                <a:sym typeface="Montserrat Bold"/>
              </a:rPr>
              <a:t>uji normalitas yang bertujuan untuk menilai apakah data yang diamati memiliki distribusi normal atau tidak.</a:t>
            </a:r>
          </a:p>
        </p:txBody>
      </p:sp>
      <p:sp>
        <p:nvSpPr>
          <p:cNvPr name="TextBox 24" id="24"/>
          <p:cNvSpPr txBox="true"/>
          <p:nvPr/>
        </p:nvSpPr>
        <p:spPr>
          <a:xfrm rot="0">
            <a:off x="2046871" y="584365"/>
            <a:ext cx="3499197" cy="467467"/>
          </a:xfrm>
          <a:prstGeom prst="rect">
            <a:avLst/>
          </a:prstGeom>
        </p:spPr>
        <p:txBody>
          <a:bodyPr anchor="t" rtlCol="false" tIns="0" lIns="0" bIns="0" rIns="0">
            <a:spAutoFit/>
          </a:bodyPr>
          <a:lstStyle/>
          <a:p>
            <a:pPr algn="ctr">
              <a:lnSpc>
                <a:spcPts val="3824"/>
              </a:lnSpc>
            </a:pPr>
            <a:r>
              <a:rPr lang="en-US" b="true" sz="2941" spc="58">
                <a:solidFill>
                  <a:srgbClr val="FFFFFF"/>
                </a:solidFill>
                <a:latin typeface="Montserrat Ultra-Bold"/>
                <a:ea typeface="Montserrat Ultra-Bold"/>
                <a:cs typeface="Montserrat Ultra-Bold"/>
                <a:sym typeface="Montserrat Ultra-Bold"/>
              </a:rPr>
              <a:t>Missing Value</a:t>
            </a:r>
          </a:p>
        </p:txBody>
      </p:sp>
      <p:sp>
        <p:nvSpPr>
          <p:cNvPr name="TextBox 25" id="25"/>
          <p:cNvSpPr txBox="true"/>
          <p:nvPr/>
        </p:nvSpPr>
        <p:spPr>
          <a:xfrm rot="0">
            <a:off x="9314754" y="7945676"/>
            <a:ext cx="3221599" cy="1222517"/>
          </a:xfrm>
          <a:prstGeom prst="rect">
            <a:avLst/>
          </a:prstGeom>
        </p:spPr>
        <p:txBody>
          <a:bodyPr anchor="t" rtlCol="false" tIns="0" lIns="0" bIns="0" rIns="0">
            <a:spAutoFit/>
          </a:bodyPr>
          <a:lstStyle/>
          <a:p>
            <a:pPr algn="ctr">
              <a:lnSpc>
                <a:spcPts val="3147"/>
              </a:lnSpc>
            </a:pPr>
            <a:r>
              <a:rPr lang="en-US" sz="2248">
                <a:solidFill>
                  <a:srgbClr val="FFFFFF"/>
                </a:solidFill>
                <a:latin typeface="Aerospace bold"/>
                <a:ea typeface="Aerospace bold"/>
                <a:cs typeface="Aerospace bold"/>
                <a:sym typeface="Aerospace bold"/>
              </a:rPr>
              <a:t>Data Understanding </a:t>
            </a:r>
          </a:p>
          <a:p>
            <a:pPr algn="ctr">
              <a:lnSpc>
                <a:spcPts val="3147"/>
              </a:lnSpc>
            </a:pPr>
            <a:r>
              <a:rPr lang="en-US" sz="2248">
                <a:solidFill>
                  <a:srgbClr val="FFFFFF"/>
                </a:solidFill>
                <a:latin typeface="Aerospace bold"/>
                <a:ea typeface="Aerospace bold"/>
                <a:cs typeface="Aerospace bold"/>
                <a:sym typeface="Aerospace bold"/>
              </a:rPr>
              <a:t>and </a:t>
            </a:r>
          </a:p>
          <a:p>
            <a:pPr algn="ctr">
              <a:lnSpc>
                <a:spcPts val="3147"/>
              </a:lnSpc>
            </a:pPr>
            <a:r>
              <a:rPr lang="en-US" sz="2248">
                <a:solidFill>
                  <a:srgbClr val="FFFFFF"/>
                </a:solidFill>
                <a:latin typeface="Aerospace bold"/>
                <a:ea typeface="Aerospace bold"/>
                <a:cs typeface="Aerospace bold"/>
                <a:sym typeface="Aerospace bold"/>
              </a:rPr>
              <a:t>Data Cleaning</a:t>
            </a:r>
          </a:p>
        </p:txBody>
      </p:sp>
      <p:sp>
        <p:nvSpPr>
          <p:cNvPr name="TextBox 26" id="26"/>
          <p:cNvSpPr txBox="true"/>
          <p:nvPr/>
        </p:nvSpPr>
        <p:spPr>
          <a:xfrm rot="0">
            <a:off x="902525" y="4339785"/>
            <a:ext cx="3499197" cy="467467"/>
          </a:xfrm>
          <a:prstGeom prst="rect">
            <a:avLst/>
          </a:prstGeom>
        </p:spPr>
        <p:txBody>
          <a:bodyPr anchor="t" rtlCol="false" tIns="0" lIns="0" bIns="0" rIns="0">
            <a:spAutoFit/>
          </a:bodyPr>
          <a:lstStyle/>
          <a:p>
            <a:pPr algn="ctr">
              <a:lnSpc>
                <a:spcPts val="3824"/>
              </a:lnSpc>
            </a:pPr>
            <a:r>
              <a:rPr lang="en-US" b="true" sz="2941" spc="58">
                <a:solidFill>
                  <a:srgbClr val="FFFFFF"/>
                </a:solidFill>
                <a:latin typeface="Montserrat Ultra-Bold"/>
                <a:ea typeface="Montserrat Ultra-Bold"/>
                <a:cs typeface="Montserrat Ultra-Bold"/>
                <a:sym typeface="Montserrat Ultra-Bold"/>
              </a:rPr>
              <a:t>Unique Value</a:t>
            </a:r>
          </a:p>
        </p:txBody>
      </p:sp>
      <p:sp>
        <p:nvSpPr>
          <p:cNvPr name="TextBox 27" id="27"/>
          <p:cNvSpPr txBox="true"/>
          <p:nvPr/>
        </p:nvSpPr>
        <p:spPr>
          <a:xfrm rot="0">
            <a:off x="11940254" y="703291"/>
            <a:ext cx="3499197" cy="467467"/>
          </a:xfrm>
          <a:prstGeom prst="rect">
            <a:avLst/>
          </a:prstGeom>
        </p:spPr>
        <p:txBody>
          <a:bodyPr anchor="t" rtlCol="false" tIns="0" lIns="0" bIns="0" rIns="0">
            <a:spAutoFit/>
          </a:bodyPr>
          <a:lstStyle/>
          <a:p>
            <a:pPr algn="ctr">
              <a:lnSpc>
                <a:spcPts val="3824"/>
              </a:lnSpc>
            </a:pPr>
            <a:r>
              <a:rPr lang="en-US" b="true" sz="2941" spc="58">
                <a:solidFill>
                  <a:srgbClr val="FFFFFF"/>
                </a:solidFill>
                <a:latin typeface="Montserrat Ultra-Bold"/>
                <a:ea typeface="Montserrat Ultra-Bold"/>
                <a:cs typeface="Montserrat Ultra-Bold"/>
                <a:sym typeface="Montserrat Ultra-Bold"/>
              </a:rPr>
              <a:t>Duplicate</a:t>
            </a:r>
          </a:p>
        </p:txBody>
      </p:sp>
      <p:sp>
        <p:nvSpPr>
          <p:cNvPr name="TextBox 28" id="28"/>
          <p:cNvSpPr txBox="true"/>
          <p:nvPr/>
        </p:nvSpPr>
        <p:spPr>
          <a:xfrm rot="0">
            <a:off x="2942999" y="7796718"/>
            <a:ext cx="4044972" cy="459841"/>
          </a:xfrm>
          <a:prstGeom prst="rect">
            <a:avLst/>
          </a:prstGeom>
        </p:spPr>
        <p:txBody>
          <a:bodyPr anchor="t" rtlCol="false" tIns="0" lIns="0" bIns="0" rIns="0">
            <a:spAutoFit/>
          </a:bodyPr>
          <a:lstStyle/>
          <a:p>
            <a:pPr algn="ctr">
              <a:lnSpc>
                <a:spcPts val="3757"/>
              </a:lnSpc>
            </a:pPr>
            <a:r>
              <a:rPr lang="en-US" b="true" sz="2890" spc="57">
                <a:solidFill>
                  <a:srgbClr val="FFFFFF"/>
                </a:solidFill>
                <a:latin typeface="Montserrat Ultra-Bold"/>
                <a:ea typeface="Montserrat Ultra-Bold"/>
                <a:cs typeface="Montserrat Ultra-Bold"/>
                <a:sym typeface="Montserrat Ultra-Bold"/>
              </a:rPr>
              <a:t>Outliers</a:t>
            </a:r>
          </a:p>
        </p:txBody>
      </p:sp>
      <p:sp>
        <p:nvSpPr>
          <p:cNvPr name="TextBox 29" id="29"/>
          <p:cNvSpPr txBox="true"/>
          <p:nvPr/>
        </p:nvSpPr>
        <p:spPr>
          <a:xfrm rot="0">
            <a:off x="13699138" y="4042831"/>
            <a:ext cx="3994104" cy="943717"/>
          </a:xfrm>
          <a:prstGeom prst="rect">
            <a:avLst/>
          </a:prstGeom>
        </p:spPr>
        <p:txBody>
          <a:bodyPr anchor="t" rtlCol="false" tIns="0" lIns="0" bIns="0" rIns="0">
            <a:spAutoFit/>
          </a:bodyPr>
          <a:lstStyle/>
          <a:p>
            <a:pPr algn="ctr">
              <a:lnSpc>
                <a:spcPts val="3824"/>
              </a:lnSpc>
            </a:pPr>
            <a:r>
              <a:rPr lang="en-US" b="true" sz="2941" spc="58">
                <a:solidFill>
                  <a:srgbClr val="FFFFFF"/>
                </a:solidFill>
                <a:latin typeface="Montserrat Ultra-Bold"/>
                <a:ea typeface="Montserrat Ultra-Bold"/>
                <a:cs typeface="Montserrat Ultra-Bold"/>
                <a:sym typeface="Montserrat Ultra-Bold"/>
              </a:rPr>
              <a:t>Normality Checking</a:t>
            </a:r>
          </a:p>
        </p:txBody>
      </p:sp>
      <p:sp>
        <p:nvSpPr>
          <p:cNvPr name="TextBox 30" id="30"/>
          <p:cNvSpPr txBox="true"/>
          <p:nvPr/>
        </p:nvSpPr>
        <p:spPr>
          <a:xfrm rot="0">
            <a:off x="11414592" y="1585792"/>
            <a:ext cx="4550522" cy="1099185"/>
          </a:xfrm>
          <a:prstGeom prst="rect">
            <a:avLst/>
          </a:prstGeom>
        </p:spPr>
        <p:txBody>
          <a:bodyPr anchor="t" rtlCol="false" tIns="0" lIns="0" bIns="0" rIns="0">
            <a:spAutoFit/>
          </a:bodyPr>
          <a:lstStyle/>
          <a:p>
            <a:pPr algn="ctr">
              <a:lnSpc>
                <a:spcPts val="2940"/>
              </a:lnSpc>
            </a:pPr>
            <a:r>
              <a:rPr lang="en-US" b="true" sz="2100" spc="42">
                <a:solidFill>
                  <a:srgbClr val="212423"/>
                </a:solidFill>
                <a:latin typeface="Montserrat Bold"/>
                <a:ea typeface="Montserrat Bold"/>
                <a:cs typeface="Montserrat Bold"/>
                <a:sym typeface="Montserrat Bold"/>
              </a:rPr>
              <a:t>Duplicate adalah data yang terduplikasi atau muncul lebih dari sekali dalam dataset.</a:t>
            </a:r>
          </a:p>
        </p:txBody>
      </p:sp>
      <p:sp>
        <p:nvSpPr>
          <p:cNvPr name="TextBox 31" id="31"/>
          <p:cNvSpPr txBox="true"/>
          <p:nvPr/>
        </p:nvSpPr>
        <p:spPr>
          <a:xfrm rot="0">
            <a:off x="739631" y="5220703"/>
            <a:ext cx="3824986" cy="1099185"/>
          </a:xfrm>
          <a:prstGeom prst="rect">
            <a:avLst/>
          </a:prstGeom>
        </p:spPr>
        <p:txBody>
          <a:bodyPr anchor="t" rtlCol="false" tIns="0" lIns="0" bIns="0" rIns="0">
            <a:spAutoFit/>
          </a:bodyPr>
          <a:lstStyle/>
          <a:p>
            <a:pPr algn="ctr">
              <a:lnSpc>
                <a:spcPts val="2940"/>
              </a:lnSpc>
            </a:pPr>
            <a:r>
              <a:rPr lang="en-US" b="true" sz="2100" spc="42">
                <a:solidFill>
                  <a:srgbClr val="212423"/>
                </a:solidFill>
                <a:latin typeface="Montserrat Bold"/>
                <a:ea typeface="Montserrat Bold"/>
                <a:cs typeface="Montserrat Bold"/>
                <a:sym typeface="Montserrat Bold"/>
              </a:rPr>
              <a:t>Unique values adalah nilai yang unik atau berbeda dalam satu kolom.</a:t>
            </a:r>
          </a:p>
        </p:txBody>
      </p:sp>
      <p:sp>
        <p:nvSpPr>
          <p:cNvPr name="TextBox 32" id="32"/>
          <p:cNvSpPr txBox="true"/>
          <p:nvPr/>
        </p:nvSpPr>
        <p:spPr>
          <a:xfrm rot="0">
            <a:off x="3043270" y="8408959"/>
            <a:ext cx="3824986" cy="1589405"/>
          </a:xfrm>
          <a:prstGeom prst="rect">
            <a:avLst/>
          </a:prstGeom>
        </p:spPr>
        <p:txBody>
          <a:bodyPr anchor="t" rtlCol="false" tIns="0" lIns="0" bIns="0" rIns="0">
            <a:spAutoFit/>
          </a:bodyPr>
          <a:lstStyle/>
          <a:p>
            <a:pPr algn="ctr">
              <a:lnSpc>
                <a:spcPts val="3220"/>
              </a:lnSpc>
            </a:pPr>
            <a:r>
              <a:rPr lang="en-US" b="true" sz="2300" spc="46">
                <a:solidFill>
                  <a:srgbClr val="212423"/>
                </a:solidFill>
                <a:latin typeface="Montserrat Bold"/>
                <a:ea typeface="Montserrat Bold"/>
                <a:cs typeface="Montserrat Bold"/>
                <a:sym typeface="Montserrat Bold"/>
              </a:rPr>
              <a:t>Outliers adalah data yang memiliki nilai jauh berbeda dari mayoritas data lainnya.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797600" y="4712672"/>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213559"/>
          </a:solidFill>
        </p:spPr>
      </p:sp>
      <p:sp>
        <p:nvSpPr>
          <p:cNvPr name="AutoShape 4" id="4"/>
          <p:cNvSpPr/>
          <p:nvPr/>
        </p:nvSpPr>
        <p:spPr>
          <a:xfrm rot="2700000">
            <a:off x="13791042" y="-787252"/>
            <a:ext cx="6955476" cy="3390445"/>
          </a:xfrm>
          <a:prstGeom prst="rect">
            <a:avLst/>
          </a:prstGeom>
          <a:solidFill>
            <a:srgbClr val="213559"/>
          </a:solidFill>
        </p:spPr>
      </p:sp>
      <p:sp>
        <p:nvSpPr>
          <p:cNvPr name="Freeform 5" id="5"/>
          <p:cNvSpPr/>
          <p:nvPr/>
        </p:nvSpPr>
        <p:spPr>
          <a:xfrm flipH="false" flipV="false" rot="0">
            <a:off x="16027414" y="249980"/>
            <a:ext cx="2057366" cy="1337617"/>
          </a:xfrm>
          <a:custGeom>
            <a:avLst/>
            <a:gdLst/>
            <a:ahLst/>
            <a:cxnLst/>
            <a:rect r="r" b="b" t="t" l="l"/>
            <a:pathLst>
              <a:path h="1337617" w="2057366">
                <a:moveTo>
                  <a:pt x="0" y="0"/>
                </a:moveTo>
                <a:lnTo>
                  <a:pt x="2057367" y="0"/>
                </a:lnTo>
                <a:lnTo>
                  <a:pt x="2057367" y="1337617"/>
                </a:lnTo>
                <a:lnTo>
                  <a:pt x="0" y="1337617"/>
                </a:lnTo>
                <a:lnTo>
                  <a:pt x="0" y="0"/>
                </a:lnTo>
                <a:close/>
              </a:path>
            </a:pathLst>
          </a:custGeom>
          <a:blipFill>
            <a:blip r:embed="rId2"/>
            <a:stretch>
              <a:fillRect l="0" t="0" r="0" b="0"/>
            </a:stretch>
          </a:blipFill>
        </p:spPr>
      </p:sp>
      <p:grpSp>
        <p:nvGrpSpPr>
          <p:cNvPr name="Group 6" id="6"/>
          <p:cNvGrpSpPr/>
          <p:nvPr/>
        </p:nvGrpSpPr>
        <p:grpSpPr>
          <a:xfrm rot="0">
            <a:off x="-2437194" y="373755"/>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8" id="8"/>
          <p:cNvGrpSpPr/>
          <p:nvPr/>
        </p:nvGrpSpPr>
        <p:grpSpPr>
          <a:xfrm rot="0">
            <a:off x="-627535" y="4053056"/>
            <a:ext cx="8253464" cy="1309890"/>
            <a:chOff x="0" y="0"/>
            <a:chExt cx="4161103" cy="660400"/>
          </a:xfrm>
        </p:grpSpPr>
        <p:sp>
          <p:nvSpPr>
            <p:cNvPr name="Freeform 9" id="9"/>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name="Freeform 10" id="10"/>
          <p:cNvSpPr/>
          <p:nvPr/>
        </p:nvSpPr>
        <p:spPr>
          <a:xfrm flipH="false" flipV="false" rot="0">
            <a:off x="395588" y="3828164"/>
            <a:ext cx="3731144" cy="6458836"/>
          </a:xfrm>
          <a:custGeom>
            <a:avLst/>
            <a:gdLst/>
            <a:ahLst/>
            <a:cxnLst/>
            <a:rect r="r" b="b" t="t" l="l"/>
            <a:pathLst>
              <a:path h="6458836" w="3731144">
                <a:moveTo>
                  <a:pt x="0" y="0"/>
                </a:moveTo>
                <a:lnTo>
                  <a:pt x="3731144" y="0"/>
                </a:lnTo>
                <a:lnTo>
                  <a:pt x="3731144" y="6458836"/>
                </a:lnTo>
                <a:lnTo>
                  <a:pt x="0" y="6458836"/>
                </a:lnTo>
                <a:lnTo>
                  <a:pt x="0" y="0"/>
                </a:lnTo>
                <a:close/>
              </a:path>
            </a:pathLst>
          </a:custGeom>
          <a:blipFill>
            <a:blip r:embed="rId3"/>
            <a:stretch>
              <a:fillRect l="0" t="0" r="0" b="0"/>
            </a:stretch>
          </a:blipFill>
        </p:spPr>
      </p:sp>
      <p:sp>
        <p:nvSpPr>
          <p:cNvPr name="Freeform 11" id="11"/>
          <p:cNvSpPr/>
          <p:nvPr/>
        </p:nvSpPr>
        <p:spPr>
          <a:xfrm flipH="false" flipV="false" rot="0">
            <a:off x="0" y="2070147"/>
            <a:ext cx="13229945" cy="1367492"/>
          </a:xfrm>
          <a:custGeom>
            <a:avLst/>
            <a:gdLst/>
            <a:ahLst/>
            <a:cxnLst/>
            <a:rect r="r" b="b" t="t" l="l"/>
            <a:pathLst>
              <a:path h="1367492" w="13229945">
                <a:moveTo>
                  <a:pt x="0" y="0"/>
                </a:moveTo>
                <a:lnTo>
                  <a:pt x="13229945" y="0"/>
                </a:lnTo>
                <a:lnTo>
                  <a:pt x="13229945" y="1367492"/>
                </a:lnTo>
                <a:lnTo>
                  <a:pt x="0" y="1367492"/>
                </a:lnTo>
                <a:lnTo>
                  <a:pt x="0" y="0"/>
                </a:lnTo>
                <a:close/>
              </a:path>
            </a:pathLst>
          </a:custGeom>
          <a:blipFill>
            <a:blip r:embed="rId4"/>
            <a:stretch>
              <a:fillRect l="0" t="0" r="0" b="0"/>
            </a:stretch>
          </a:blipFill>
        </p:spPr>
      </p:sp>
      <p:sp>
        <p:nvSpPr>
          <p:cNvPr name="Freeform 12" id="12"/>
          <p:cNvSpPr/>
          <p:nvPr/>
        </p:nvSpPr>
        <p:spPr>
          <a:xfrm flipH="false" flipV="false" rot="757303">
            <a:off x="6412461" y="1044965"/>
            <a:ext cx="1989204" cy="2219193"/>
          </a:xfrm>
          <a:custGeom>
            <a:avLst/>
            <a:gdLst/>
            <a:ahLst/>
            <a:cxnLst/>
            <a:rect r="r" b="b" t="t" l="l"/>
            <a:pathLst>
              <a:path h="2219193" w="1989204">
                <a:moveTo>
                  <a:pt x="0" y="0"/>
                </a:moveTo>
                <a:lnTo>
                  <a:pt x="1989204" y="0"/>
                </a:lnTo>
                <a:lnTo>
                  <a:pt x="1989204" y="2219194"/>
                </a:lnTo>
                <a:lnTo>
                  <a:pt x="0" y="22191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3887126" y="7286560"/>
            <a:ext cx="1989204" cy="2219193"/>
          </a:xfrm>
          <a:custGeom>
            <a:avLst/>
            <a:gdLst/>
            <a:ahLst/>
            <a:cxnLst/>
            <a:rect r="r" b="b" t="t" l="l"/>
            <a:pathLst>
              <a:path h="2219193" w="1989204">
                <a:moveTo>
                  <a:pt x="0" y="0"/>
                </a:moveTo>
                <a:lnTo>
                  <a:pt x="1989204" y="0"/>
                </a:lnTo>
                <a:lnTo>
                  <a:pt x="1989204" y="2219194"/>
                </a:lnTo>
                <a:lnTo>
                  <a:pt x="0" y="22191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0">
            <a:off x="10979164" y="4047239"/>
            <a:ext cx="8253464" cy="1309890"/>
            <a:chOff x="0" y="0"/>
            <a:chExt cx="4161103" cy="660400"/>
          </a:xfrm>
        </p:grpSpPr>
        <p:sp>
          <p:nvSpPr>
            <p:cNvPr name="Freeform 15" id="15"/>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name="Freeform 16" id="16"/>
          <p:cNvSpPr/>
          <p:nvPr/>
        </p:nvSpPr>
        <p:spPr>
          <a:xfrm flipH="false" flipV="false" rot="0">
            <a:off x="15678102" y="9358246"/>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4126732" y="4459980"/>
            <a:ext cx="3499197" cy="467467"/>
          </a:xfrm>
          <a:prstGeom prst="rect">
            <a:avLst/>
          </a:prstGeom>
        </p:spPr>
        <p:txBody>
          <a:bodyPr anchor="t" rtlCol="false" tIns="0" lIns="0" bIns="0" rIns="0">
            <a:spAutoFit/>
          </a:bodyPr>
          <a:lstStyle/>
          <a:p>
            <a:pPr algn="ctr">
              <a:lnSpc>
                <a:spcPts val="3824"/>
              </a:lnSpc>
            </a:pPr>
            <a:r>
              <a:rPr lang="en-US" b="true" sz="2941" spc="58">
                <a:solidFill>
                  <a:srgbClr val="FFFFFF"/>
                </a:solidFill>
                <a:latin typeface="Montserrat Ultra-Bold"/>
                <a:ea typeface="Montserrat Ultra-Bold"/>
                <a:cs typeface="Montserrat Ultra-Bold"/>
                <a:sym typeface="Montserrat Ultra-Bold"/>
              </a:rPr>
              <a:t>Missing Value</a:t>
            </a:r>
          </a:p>
        </p:txBody>
      </p:sp>
      <p:sp>
        <p:nvSpPr>
          <p:cNvPr name="TextBox 18" id="18"/>
          <p:cNvSpPr txBox="true"/>
          <p:nvPr/>
        </p:nvSpPr>
        <p:spPr>
          <a:xfrm rot="0">
            <a:off x="2137528" y="818275"/>
            <a:ext cx="3499197" cy="467467"/>
          </a:xfrm>
          <a:prstGeom prst="rect">
            <a:avLst/>
          </a:prstGeom>
        </p:spPr>
        <p:txBody>
          <a:bodyPr anchor="t" rtlCol="false" tIns="0" lIns="0" bIns="0" rIns="0">
            <a:spAutoFit/>
          </a:bodyPr>
          <a:lstStyle/>
          <a:p>
            <a:pPr algn="ctr">
              <a:lnSpc>
                <a:spcPts val="3824"/>
              </a:lnSpc>
            </a:pPr>
            <a:r>
              <a:rPr lang="en-US" b="true" sz="2941" spc="58">
                <a:solidFill>
                  <a:srgbClr val="FFFFFF"/>
                </a:solidFill>
                <a:latin typeface="Montserrat Ultra-Bold"/>
                <a:ea typeface="Montserrat Ultra-Bold"/>
                <a:cs typeface="Montserrat Ultra-Bold"/>
                <a:sym typeface="Montserrat Ultra-Bold"/>
              </a:rPr>
              <a:t>Duplicate</a:t>
            </a:r>
          </a:p>
        </p:txBody>
      </p:sp>
      <p:sp>
        <p:nvSpPr>
          <p:cNvPr name="TextBox 19" id="19"/>
          <p:cNvSpPr txBox="true"/>
          <p:nvPr/>
        </p:nvSpPr>
        <p:spPr>
          <a:xfrm rot="0">
            <a:off x="7308836" y="600490"/>
            <a:ext cx="3670329" cy="806450"/>
          </a:xfrm>
          <a:prstGeom prst="rect">
            <a:avLst/>
          </a:prstGeom>
        </p:spPr>
        <p:txBody>
          <a:bodyPr anchor="t" rtlCol="false" tIns="0" lIns="0" bIns="0" rIns="0">
            <a:spAutoFit/>
          </a:bodyPr>
          <a:lstStyle/>
          <a:p>
            <a:pPr algn="l">
              <a:lnSpc>
                <a:spcPts val="3250"/>
              </a:lnSpc>
              <a:spcBef>
                <a:spcPct val="0"/>
              </a:spcBef>
            </a:pPr>
            <a:r>
              <a:rPr lang="en-US" b="true" sz="2500" spc="50">
                <a:solidFill>
                  <a:srgbClr val="000000"/>
                </a:solidFill>
                <a:latin typeface="Montserrat Bold"/>
                <a:ea typeface="Montserrat Bold"/>
                <a:cs typeface="Montserrat Bold"/>
                <a:sym typeface="Montserrat Bold"/>
              </a:rPr>
              <a:t>Tidak ada Data yang Duplikat di dataset </a:t>
            </a:r>
          </a:p>
        </p:txBody>
      </p:sp>
      <p:sp>
        <p:nvSpPr>
          <p:cNvPr name="TextBox 20" id="20"/>
          <p:cNvSpPr txBox="true"/>
          <p:nvPr/>
        </p:nvSpPr>
        <p:spPr>
          <a:xfrm rot="0">
            <a:off x="4240752" y="5910611"/>
            <a:ext cx="3906566" cy="1625600"/>
          </a:xfrm>
          <a:prstGeom prst="rect">
            <a:avLst/>
          </a:prstGeom>
        </p:spPr>
        <p:txBody>
          <a:bodyPr anchor="t" rtlCol="false" tIns="0" lIns="0" bIns="0" rIns="0">
            <a:spAutoFit/>
          </a:bodyPr>
          <a:lstStyle/>
          <a:p>
            <a:pPr algn="ctr">
              <a:lnSpc>
                <a:spcPts val="3250"/>
              </a:lnSpc>
              <a:spcBef>
                <a:spcPct val="0"/>
              </a:spcBef>
            </a:pPr>
            <a:r>
              <a:rPr lang="en-US" b="true" sz="2500" spc="50">
                <a:solidFill>
                  <a:srgbClr val="000000"/>
                </a:solidFill>
                <a:latin typeface="Montserrat Bold"/>
                <a:ea typeface="Montserrat Bold"/>
                <a:cs typeface="Montserrat Bold"/>
                <a:sym typeface="Montserrat Bold"/>
              </a:rPr>
              <a:t>Dari tabel berikut, menunjukkan tidak adanya Missing Values</a:t>
            </a:r>
          </a:p>
        </p:txBody>
      </p:sp>
      <p:sp>
        <p:nvSpPr>
          <p:cNvPr name="TextBox 21" id="21"/>
          <p:cNvSpPr txBox="true"/>
          <p:nvPr/>
        </p:nvSpPr>
        <p:spPr>
          <a:xfrm rot="0">
            <a:off x="11215126" y="4454163"/>
            <a:ext cx="3499197" cy="467467"/>
          </a:xfrm>
          <a:prstGeom prst="rect">
            <a:avLst/>
          </a:prstGeom>
        </p:spPr>
        <p:txBody>
          <a:bodyPr anchor="t" rtlCol="false" tIns="0" lIns="0" bIns="0" rIns="0">
            <a:spAutoFit/>
          </a:bodyPr>
          <a:lstStyle/>
          <a:p>
            <a:pPr algn="ctr">
              <a:lnSpc>
                <a:spcPts val="3824"/>
              </a:lnSpc>
            </a:pPr>
            <a:r>
              <a:rPr lang="en-US" b="true" sz="2941" spc="58">
                <a:solidFill>
                  <a:srgbClr val="FFFFFF"/>
                </a:solidFill>
                <a:latin typeface="Montserrat Ultra-Bold"/>
                <a:ea typeface="Montserrat Ultra-Bold"/>
                <a:cs typeface="Montserrat Ultra-Bold"/>
                <a:sym typeface="Montserrat Ultra-Bold"/>
              </a:rPr>
              <a:t>Unique Value</a:t>
            </a:r>
          </a:p>
        </p:txBody>
      </p:sp>
      <p:sp>
        <p:nvSpPr>
          <p:cNvPr name="TextBox 22" id="22"/>
          <p:cNvSpPr txBox="true"/>
          <p:nvPr/>
        </p:nvSpPr>
        <p:spPr>
          <a:xfrm rot="0">
            <a:off x="11206544" y="5910611"/>
            <a:ext cx="5876330" cy="2035175"/>
          </a:xfrm>
          <a:prstGeom prst="rect">
            <a:avLst/>
          </a:prstGeom>
        </p:spPr>
        <p:txBody>
          <a:bodyPr anchor="t" rtlCol="false" tIns="0" lIns="0" bIns="0" rIns="0">
            <a:spAutoFit/>
          </a:bodyPr>
          <a:lstStyle/>
          <a:p>
            <a:pPr algn="l">
              <a:lnSpc>
                <a:spcPts val="3250"/>
              </a:lnSpc>
              <a:spcBef>
                <a:spcPct val="0"/>
              </a:spcBef>
            </a:pPr>
            <a:r>
              <a:rPr lang="en-US" b="true" sz="2500" spc="50">
                <a:solidFill>
                  <a:srgbClr val="000000"/>
                </a:solidFill>
                <a:latin typeface="Montserrat Bold"/>
                <a:ea typeface="Montserrat Bold"/>
                <a:cs typeface="Montserrat Bold"/>
                <a:sym typeface="Montserrat Bold"/>
              </a:rPr>
              <a:t>Kolom License memiliki 9994 nilai unik, yang berarti setiap lisensi dalam dataset ini bersifat unik dan tidak ada yang berulang.</a:t>
            </a:r>
          </a:p>
        </p:txBody>
      </p:sp>
      <p:sp>
        <p:nvSpPr>
          <p:cNvPr name="Freeform 23" id="23"/>
          <p:cNvSpPr/>
          <p:nvPr/>
        </p:nvSpPr>
        <p:spPr>
          <a:xfrm flipH="false" flipV="false" rot="0">
            <a:off x="478102" y="918788"/>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4" id="24"/>
          <p:cNvSpPr/>
          <p:nvPr/>
        </p:nvSpPr>
        <p:spPr>
          <a:xfrm flipH="false" flipV="false" rot="0">
            <a:off x="15678102" y="453175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624708" y="5683397"/>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213559"/>
          </a:solidFill>
        </p:spPr>
      </p:sp>
      <p:sp>
        <p:nvSpPr>
          <p:cNvPr name="AutoShape 4" id="4"/>
          <p:cNvSpPr/>
          <p:nvPr/>
        </p:nvSpPr>
        <p:spPr>
          <a:xfrm rot="2700000">
            <a:off x="14231408" y="-604847"/>
            <a:ext cx="6459503" cy="3342286"/>
          </a:xfrm>
          <a:prstGeom prst="rect">
            <a:avLst/>
          </a:prstGeom>
          <a:solidFill>
            <a:srgbClr val="213559"/>
          </a:solidFill>
        </p:spPr>
      </p:sp>
      <p:sp>
        <p:nvSpPr>
          <p:cNvPr name="Freeform 5" id="5"/>
          <p:cNvSpPr/>
          <p:nvPr/>
        </p:nvSpPr>
        <p:spPr>
          <a:xfrm flipH="false" flipV="false" rot="0">
            <a:off x="16054191" y="124986"/>
            <a:ext cx="2057366" cy="1337617"/>
          </a:xfrm>
          <a:custGeom>
            <a:avLst/>
            <a:gdLst/>
            <a:ahLst/>
            <a:cxnLst/>
            <a:rect r="r" b="b" t="t" l="l"/>
            <a:pathLst>
              <a:path h="1337617" w="2057366">
                <a:moveTo>
                  <a:pt x="0" y="0"/>
                </a:moveTo>
                <a:lnTo>
                  <a:pt x="2057366" y="0"/>
                </a:lnTo>
                <a:lnTo>
                  <a:pt x="2057366" y="1337616"/>
                </a:lnTo>
                <a:lnTo>
                  <a:pt x="0" y="1337616"/>
                </a:lnTo>
                <a:lnTo>
                  <a:pt x="0" y="0"/>
                </a:lnTo>
                <a:close/>
              </a:path>
            </a:pathLst>
          </a:custGeom>
          <a:blipFill>
            <a:blip r:embed="rId2"/>
            <a:stretch>
              <a:fillRect l="0" t="0" r="0" b="0"/>
            </a:stretch>
          </a:blipFill>
        </p:spPr>
      </p:sp>
      <p:grpSp>
        <p:nvGrpSpPr>
          <p:cNvPr name="Group 6" id="6"/>
          <p:cNvGrpSpPr/>
          <p:nvPr/>
        </p:nvGrpSpPr>
        <p:grpSpPr>
          <a:xfrm rot="0">
            <a:off x="-2324063" y="411351"/>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name="Freeform 8" id="8"/>
          <p:cNvSpPr/>
          <p:nvPr/>
        </p:nvSpPr>
        <p:spPr>
          <a:xfrm flipH="false" flipV="false" rot="0">
            <a:off x="483164" y="1967143"/>
            <a:ext cx="10085370" cy="7538611"/>
          </a:xfrm>
          <a:custGeom>
            <a:avLst/>
            <a:gdLst/>
            <a:ahLst/>
            <a:cxnLst/>
            <a:rect r="r" b="b" t="t" l="l"/>
            <a:pathLst>
              <a:path h="7538611" w="10085370">
                <a:moveTo>
                  <a:pt x="0" y="0"/>
                </a:moveTo>
                <a:lnTo>
                  <a:pt x="10085370" y="0"/>
                </a:lnTo>
                <a:lnTo>
                  <a:pt x="10085370" y="7538611"/>
                </a:lnTo>
                <a:lnTo>
                  <a:pt x="0" y="7538611"/>
                </a:lnTo>
                <a:lnTo>
                  <a:pt x="0" y="0"/>
                </a:lnTo>
                <a:close/>
              </a:path>
            </a:pathLst>
          </a:custGeom>
          <a:blipFill>
            <a:blip r:embed="rId3"/>
            <a:stretch>
              <a:fillRect l="0" t="0" r="0" b="0"/>
            </a:stretch>
          </a:blipFill>
        </p:spPr>
      </p:sp>
      <p:sp>
        <p:nvSpPr>
          <p:cNvPr name="Freeform 9" id="9"/>
          <p:cNvSpPr/>
          <p:nvPr/>
        </p:nvSpPr>
        <p:spPr>
          <a:xfrm flipH="false" flipV="false" rot="0">
            <a:off x="12116492" y="4994892"/>
            <a:ext cx="7200291" cy="6820639"/>
          </a:xfrm>
          <a:custGeom>
            <a:avLst/>
            <a:gdLst/>
            <a:ahLst/>
            <a:cxnLst/>
            <a:rect r="r" b="b" t="t" l="l"/>
            <a:pathLst>
              <a:path h="6820639" w="7200291">
                <a:moveTo>
                  <a:pt x="0" y="0"/>
                </a:moveTo>
                <a:lnTo>
                  <a:pt x="7200290" y="0"/>
                </a:lnTo>
                <a:lnTo>
                  <a:pt x="7200290" y="6820639"/>
                </a:lnTo>
                <a:lnTo>
                  <a:pt x="0" y="68206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525849" y="7386409"/>
            <a:ext cx="5042685" cy="1871891"/>
          </a:xfrm>
          <a:custGeom>
            <a:avLst/>
            <a:gdLst/>
            <a:ahLst/>
            <a:cxnLst/>
            <a:rect r="r" b="b" t="t" l="l"/>
            <a:pathLst>
              <a:path h="1871891" w="5042685">
                <a:moveTo>
                  <a:pt x="0" y="0"/>
                </a:moveTo>
                <a:lnTo>
                  <a:pt x="5042685" y="0"/>
                </a:lnTo>
                <a:lnTo>
                  <a:pt x="5042685" y="1871891"/>
                </a:lnTo>
                <a:lnTo>
                  <a:pt x="0" y="1871891"/>
                </a:lnTo>
                <a:lnTo>
                  <a:pt x="0" y="0"/>
                </a:lnTo>
                <a:close/>
              </a:path>
            </a:pathLst>
          </a:custGeom>
          <a:blipFill>
            <a:blip r:embed="rId6"/>
            <a:stretch>
              <a:fillRect l="0" t="-3711" r="0" b="0"/>
            </a:stretch>
          </a:blipFill>
        </p:spPr>
      </p:sp>
      <p:sp>
        <p:nvSpPr>
          <p:cNvPr name="TextBox 11" id="11"/>
          <p:cNvSpPr txBox="true"/>
          <p:nvPr/>
        </p:nvSpPr>
        <p:spPr>
          <a:xfrm rot="0">
            <a:off x="2284831" y="784492"/>
            <a:ext cx="4044972" cy="459841"/>
          </a:xfrm>
          <a:prstGeom prst="rect">
            <a:avLst/>
          </a:prstGeom>
        </p:spPr>
        <p:txBody>
          <a:bodyPr anchor="t" rtlCol="false" tIns="0" lIns="0" bIns="0" rIns="0">
            <a:spAutoFit/>
          </a:bodyPr>
          <a:lstStyle/>
          <a:p>
            <a:pPr algn="ctr">
              <a:lnSpc>
                <a:spcPts val="3757"/>
              </a:lnSpc>
            </a:pPr>
            <a:r>
              <a:rPr lang="en-US" b="true" sz="2890" spc="57">
                <a:solidFill>
                  <a:srgbClr val="FFFFFF"/>
                </a:solidFill>
                <a:latin typeface="Montserrat Ultra-Bold"/>
                <a:ea typeface="Montserrat Ultra-Bold"/>
                <a:cs typeface="Montserrat Ultra-Bold"/>
                <a:sym typeface="Montserrat Ultra-Bold"/>
              </a:rPr>
              <a:t>Outliers</a:t>
            </a:r>
          </a:p>
        </p:txBody>
      </p:sp>
      <p:sp>
        <p:nvSpPr>
          <p:cNvPr name="Freeform 12" id="12"/>
          <p:cNvSpPr/>
          <p:nvPr/>
        </p:nvSpPr>
        <p:spPr>
          <a:xfrm flipH="false" flipV="false" rot="0">
            <a:off x="911140" y="881192"/>
            <a:ext cx="1783058" cy="295015"/>
          </a:xfrm>
          <a:custGeom>
            <a:avLst/>
            <a:gdLst/>
            <a:ahLst/>
            <a:cxnLst/>
            <a:rect r="r" b="b" t="t" l="l"/>
            <a:pathLst>
              <a:path h="295015" w="1783058">
                <a:moveTo>
                  <a:pt x="0" y="0"/>
                </a:moveTo>
                <a:lnTo>
                  <a:pt x="1783058" y="0"/>
                </a:lnTo>
                <a:lnTo>
                  <a:pt x="1783058" y="295016"/>
                </a:lnTo>
                <a:lnTo>
                  <a:pt x="0" y="2950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6328499" y="9210738"/>
            <a:ext cx="1783058" cy="295015"/>
          </a:xfrm>
          <a:custGeom>
            <a:avLst/>
            <a:gdLst/>
            <a:ahLst/>
            <a:cxnLst/>
            <a:rect r="r" b="b" t="t" l="l"/>
            <a:pathLst>
              <a:path h="295015" w="1783058">
                <a:moveTo>
                  <a:pt x="0" y="0"/>
                </a:moveTo>
                <a:lnTo>
                  <a:pt x="1783058" y="0"/>
                </a:lnTo>
                <a:lnTo>
                  <a:pt x="1783058" y="295016"/>
                </a:lnTo>
                <a:lnTo>
                  <a:pt x="0" y="2950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0813913" y="1938568"/>
            <a:ext cx="5240278" cy="4416626"/>
          </a:xfrm>
          <a:prstGeom prst="rect">
            <a:avLst/>
          </a:prstGeom>
        </p:spPr>
        <p:txBody>
          <a:bodyPr anchor="t" rtlCol="false" tIns="0" lIns="0" bIns="0" rIns="0">
            <a:spAutoFit/>
          </a:bodyPr>
          <a:lstStyle/>
          <a:p>
            <a:pPr algn="l">
              <a:lnSpc>
                <a:spcPts val="2537"/>
              </a:lnSpc>
              <a:spcBef>
                <a:spcPct val="0"/>
              </a:spcBef>
            </a:pPr>
            <a:r>
              <a:rPr lang="en-US" b="true" sz="1951" spc="39">
                <a:solidFill>
                  <a:srgbClr val="040606"/>
                </a:solidFill>
                <a:latin typeface="Montserrat Bold"/>
                <a:ea typeface="Montserrat Bold"/>
                <a:cs typeface="Montserrat Bold"/>
                <a:sym typeface="Montserrat Bold"/>
              </a:rPr>
              <a:t>Outlier menunjukkan transaksi dengan penjualan (sales), keuntungan (profit) yang sangat tinggi, atau margin keuntungan (profit margin) yang sangat ekstrem, baik positif maupun negatif.</a:t>
            </a:r>
          </a:p>
          <a:p>
            <a:pPr algn="l">
              <a:lnSpc>
                <a:spcPts val="2537"/>
              </a:lnSpc>
              <a:spcBef>
                <a:spcPct val="0"/>
              </a:spcBef>
            </a:pPr>
          </a:p>
          <a:p>
            <a:pPr algn="l">
              <a:lnSpc>
                <a:spcPts val="2537"/>
              </a:lnSpc>
              <a:spcBef>
                <a:spcPct val="0"/>
              </a:spcBef>
            </a:pPr>
            <a:r>
              <a:rPr lang="en-US" b="true" sz="1951" spc="39">
                <a:solidFill>
                  <a:srgbClr val="040606"/>
                </a:solidFill>
                <a:latin typeface="Montserrat Bold"/>
                <a:ea typeface="Montserrat Bold"/>
                <a:cs typeface="Montserrat Bold"/>
                <a:sym typeface="Montserrat Bold"/>
              </a:rPr>
              <a:t> Hal ini penting untuk diinvestigasi lebih lanjut guna memahami penyebab dari outlier ini, apakah karena kesalahan data, strategi diskon yang tidak biasa, atau kondisi pasar tertentu yang mempengaruhi transaksi tersebut.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74705" y="4712672"/>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213559"/>
          </a:solidFill>
        </p:spPr>
      </p:sp>
      <p:sp>
        <p:nvSpPr>
          <p:cNvPr name="AutoShape 4" id="4"/>
          <p:cNvSpPr/>
          <p:nvPr/>
        </p:nvSpPr>
        <p:spPr>
          <a:xfrm rot="2700000">
            <a:off x="14231408" y="-604847"/>
            <a:ext cx="6459503" cy="3342286"/>
          </a:xfrm>
          <a:prstGeom prst="rect">
            <a:avLst/>
          </a:prstGeom>
          <a:solidFill>
            <a:srgbClr val="213559"/>
          </a:solidFill>
        </p:spPr>
      </p:sp>
      <p:sp>
        <p:nvSpPr>
          <p:cNvPr name="Freeform 5" id="5"/>
          <p:cNvSpPr/>
          <p:nvPr/>
        </p:nvSpPr>
        <p:spPr>
          <a:xfrm flipH="false" flipV="false" rot="0">
            <a:off x="16054191" y="124986"/>
            <a:ext cx="2057366" cy="1337617"/>
          </a:xfrm>
          <a:custGeom>
            <a:avLst/>
            <a:gdLst/>
            <a:ahLst/>
            <a:cxnLst/>
            <a:rect r="r" b="b" t="t" l="l"/>
            <a:pathLst>
              <a:path h="1337617" w="2057366">
                <a:moveTo>
                  <a:pt x="0" y="0"/>
                </a:moveTo>
                <a:lnTo>
                  <a:pt x="2057366" y="0"/>
                </a:lnTo>
                <a:lnTo>
                  <a:pt x="2057366" y="1337616"/>
                </a:lnTo>
                <a:lnTo>
                  <a:pt x="0" y="1337616"/>
                </a:lnTo>
                <a:lnTo>
                  <a:pt x="0" y="0"/>
                </a:lnTo>
                <a:close/>
              </a:path>
            </a:pathLst>
          </a:custGeom>
          <a:blipFill>
            <a:blip r:embed="rId2"/>
            <a:stretch>
              <a:fillRect l="0" t="0" r="0" b="0"/>
            </a:stretch>
          </a:blipFill>
        </p:spPr>
      </p:sp>
      <p:grpSp>
        <p:nvGrpSpPr>
          <p:cNvPr name="Group 6" id="6"/>
          <p:cNvGrpSpPr/>
          <p:nvPr/>
        </p:nvGrpSpPr>
        <p:grpSpPr>
          <a:xfrm rot="0">
            <a:off x="-2324063" y="411351"/>
            <a:ext cx="8253464" cy="130989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name="Freeform 8" id="8"/>
          <p:cNvSpPr/>
          <p:nvPr/>
        </p:nvSpPr>
        <p:spPr>
          <a:xfrm flipH="false" flipV="false" rot="0">
            <a:off x="239623" y="1925707"/>
            <a:ext cx="13440691" cy="1680086"/>
          </a:xfrm>
          <a:custGeom>
            <a:avLst/>
            <a:gdLst/>
            <a:ahLst/>
            <a:cxnLst/>
            <a:rect r="r" b="b" t="t" l="l"/>
            <a:pathLst>
              <a:path h="1680086" w="13440691">
                <a:moveTo>
                  <a:pt x="0" y="0"/>
                </a:moveTo>
                <a:lnTo>
                  <a:pt x="13440690" y="0"/>
                </a:lnTo>
                <a:lnTo>
                  <a:pt x="13440690" y="1680086"/>
                </a:lnTo>
                <a:lnTo>
                  <a:pt x="0" y="1680086"/>
                </a:lnTo>
                <a:lnTo>
                  <a:pt x="0" y="0"/>
                </a:lnTo>
                <a:close/>
              </a:path>
            </a:pathLst>
          </a:custGeom>
          <a:blipFill>
            <a:blip r:embed="rId3"/>
            <a:stretch>
              <a:fillRect l="0" t="0" r="0" b="0"/>
            </a:stretch>
          </a:blipFill>
        </p:spPr>
      </p:sp>
      <p:grpSp>
        <p:nvGrpSpPr>
          <p:cNvPr name="Group 9" id="9"/>
          <p:cNvGrpSpPr/>
          <p:nvPr/>
        </p:nvGrpSpPr>
        <p:grpSpPr>
          <a:xfrm rot="0">
            <a:off x="5490439" y="3876807"/>
            <a:ext cx="13813307" cy="1309890"/>
            <a:chOff x="0" y="0"/>
            <a:chExt cx="6964178" cy="660400"/>
          </a:xfrm>
        </p:grpSpPr>
        <p:sp>
          <p:nvSpPr>
            <p:cNvPr name="Freeform 10" id="10"/>
            <p:cNvSpPr/>
            <p:nvPr/>
          </p:nvSpPr>
          <p:spPr>
            <a:xfrm flipH="false" flipV="false" rot="0">
              <a:off x="0" y="0"/>
              <a:ext cx="6964179" cy="660400"/>
            </a:xfrm>
            <a:custGeom>
              <a:avLst/>
              <a:gdLst/>
              <a:ahLst/>
              <a:cxnLst/>
              <a:rect r="r" b="b" t="t" l="l"/>
              <a:pathLst>
                <a:path h="660400" w="6964179">
                  <a:moveTo>
                    <a:pt x="6839718" y="660400"/>
                  </a:moveTo>
                  <a:lnTo>
                    <a:pt x="124460" y="660400"/>
                  </a:lnTo>
                  <a:cubicBezTo>
                    <a:pt x="55880" y="660400"/>
                    <a:pt x="0" y="604520"/>
                    <a:pt x="0" y="535940"/>
                  </a:cubicBezTo>
                  <a:lnTo>
                    <a:pt x="0" y="124460"/>
                  </a:lnTo>
                  <a:cubicBezTo>
                    <a:pt x="0" y="55880"/>
                    <a:pt x="55880" y="0"/>
                    <a:pt x="124460" y="0"/>
                  </a:cubicBezTo>
                  <a:lnTo>
                    <a:pt x="6839719" y="0"/>
                  </a:lnTo>
                  <a:cubicBezTo>
                    <a:pt x="6908298" y="0"/>
                    <a:pt x="6964179" y="55880"/>
                    <a:pt x="6964179" y="124460"/>
                  </a:cubicBezTo>
                  <a:lnTo>
                    <a:pt x="6964179" y="535940"/>
                  </a:lnTo>
                  <a:cubicBezTo>
                    <a:pt x="6964179" y="604520"/>
                    <a:pt x="6908298" y="660400"/>
                    <a:pt x="6839719" y="660400"/>
                  </a:cubicBezTo>
                  <a:close/>
                </a:path>
              </a:pathLst>
            </a:custGeom>
            <a:solidFill>
              <a:srgbClr val="263F6B"/>
            </a:solidFill>
          </p:spPr>
        </p:sp>
      </p:grpSp>
      <p:sp>
        <p:nvSpPr>
          <p:cNvPr name="Freeform 11" id="11"/>
          <p:cNvSpPr/>
          <p:nvPr/>
        </p:nvSpPr>
        <p:spPr>
          <a:xfrm flipH="false" flipV="false" rot="0">
            <a:off x="7640548" y="5453397"/>
            <a:ext cx="8152986" cy="4535558"/>
          </a:xfrm>
          <a:custGeom>
            <a:avLst/>
            <a:gdLst/>
            <a:ahLst/>
            <a:cxnLst/>
            <a:rect r="r" b="b" t="t" l="l"/>
            <a:pathLst>
              <a:path h="4535558" w="8152986">
                <a:moveTo>
                  <a:pt x="0" y="0"/>
                </a:moveTo>
                <a:lnTo>
                  <a:pt x="8152986" y="0"/>
                </a:lnTo>
                <a:lnTo>
                  <a:pt x="8152986" y="4535558"/>
                </a:lnTo>
                <a:lnTo>
                  <a:pt x="0" y="4535558"/>
                </a:lnTo>
                <a:lnTo>
                  <a:pt x="0" y="0"/>
                </a:lnTo>
                <a:close/>
              </a:path>
            </a:pathLst>
          </a:custGeom>
          <a:blipFill>
            <a:blip r:embed="rId4"/>
            <a:stretch>
              <a:fillRect l="0" t="0" r="0" b="0"/>
            </a:stretch>
          </a:blipFill>
        </p:spPr>
      </p:sp>
      <p:sp>
        <p:nvSpPr>
          <p:cNvPr name="Freeform 12" id="12"/>
          <p:cNvSpPr/>
          <p:nvPr/>
        </p:nvSpPr>
        <p:spPr>
          <a:xfrm flipH="false" flipV="false" rot="0">
            <a:off x="5490439" y="4981372"/>
            <a:ext cx="1891924" cy="1442592"/>
          </a:xfrm>
          <a:custGeom>
            <a:avLst/>
            <a:gdLst/>
            <a:ahLst/>
            <a:cxnLst/>
            <a:rect r="r" b="b" t="t" l="l"/>
            <a:pathLst>
              <a:path h="1442592" w="1891924">
                <a:moveTo>
                  <a:pt x="0" y="0"/>
                </a:moveTo>
                <a:lnTo>
                  <a:pt x="1891924" y="0"/>
                </a:lnTo>
                <a:lnTo>
                  <a:pt x="1891924" y="1442593"/>
                </a:lnTo>
                <a:lnTo>
                  <a:pt x="0" y="14425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1092938">
            <a:off x="5642647" y="1055879"/>
            <a:ext cx="2634642" cy="813446"/>
          </a:xfrm>
          <a:custGeom>
            <a:avLst/>
            <a:gdLst/>
            <a:ahLst/>
            <a:cxnLst/>
            <a:rect r="r" b="b" t="t" l="l"/>
            <a:pathLst>
              <a:path h="813446" w="2634642">
                <a:moveTo>
                  <a:pt x="0" y="0"/>
                </a:moveTo>
                <a:lnTo>
                  <a:pt x="2634642" y="0"/>
                </a:lnTo>
                <a:lnTo>
                  <a:pt x="2634642" y="813446"/>
                </a:lnTo>
                <a:lnTo>
                  <a:pt x="0" y="8134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6219920" y="9505754"/>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343990" y="5329926"/>
            <a:ext cx="4889273" cy="4412569"/>
          </a:xfrm>
          <a:custGeom>
            <a:avLst/>
            <a:gdLst/>
            <a:ahLst/>
            <a:cxnLst/>
            <a:rect r="r" b="b" t="t" l="l"/>
            <a:pathLst>
              <a:path h="4412569" w="4889273">
                <a:moveTo>
                  <a:pt x="0" y="0"/>
                </a:moveTo>
                <a:lnTo>
                  <a:pt x="4889274" y="0"/>
                </a:lnTo>
                <a:lnTo>
                  <a:pt x="4889274" y="4412569"/>
                </a:lnTo>
                <a:lnTo>
                  <a:pt x="0" y="441256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1141831" y="822088"/>
            <a:ext cx="4044972" cy="459841"/>
          </a:xfrm>
          <a:prstGeom prst="rect">
            <a:avLst/>
          </a:prstGeom>
        </p:spPr>
        <p:txBody>
          <a:bodyPr anchor="t" rtlCol="false" tIns="0" lIns="0" bIns="0" rIns="0">
            <a:spAutoFit/>
          </a:bodyPr>
          <a:lstStyle/>
          <a:p>
            <a:pPr algn="ctr">
              <a:lnSpc>
                <a:spcPts val="3757"/>
              </a:lnSpc>
            </a:pPr>
            <a:r>
              <a:rPr lang="en-US" b="true" sz="2890" spc="57">
                <a:solidFill>
                  <a:srgbClr val="FFFFFF"/>
                </a:solidFill>
                <a:latin typeface="Montserrat Ultra-Bold"/>
                <a:ea typeface="Montserrat Ultra-Bold"/>
                <a:cs typeface="Montserrat Ultra-Bold"/>
                <a:sym typeface="Montserrat Ultra-Bold"/>
              </a:rPr>
              <a:t>Normality Checking</a:t>
            </a:r>
          </a:p>
        </p:txBody>
      </p:sp>
      <p:sp>
        <p:nvSpPr>
          <p:cNvPr name="TextBox 17" id="17"/>
          <p:cNvSpPr txBox="true"/>
          <p:nvPr/>
        </p:nvSpPr>
        <p:spPr>
          <a:xfrm rot="0">
            <a:off x="7330178" y="4285387"/>
            <a:ext cx="8463356" cy="459841"/>
          </a:xfrm>
          <a:prstGeom prst="rect">
            <a:avLst/>
          </a:prstGeom>
        </p:spPr>
        <p:txBody>
          <a:bodyPr anchor="t" rtlCol="false" tIns="0" lIns="0" bIns="0" rIns="0">
            <a:spAutoFit/>
          </a:bodyPr>
          <a:lstStyle/>
          <a:p>
            <a:pPr algn="ctr">
              <a:lnSpc>
                <a:spcPts val="3757"/>
              </a:lnSpc>
            </a:pPr>
            <a:r>
              <a:rPr lang="en-US" b="true" sz="2890" spc="57">
                <a:solidFill>
                  <a:srgbClr val="FFFFFF"/>
                </a:solidFill>
                <a:latin typeface="Montserrat Ultra-Bold"/>
                <a:ea typeface="Montserrat Ultra-Bold"/>
                <a:cs typeface="Montserrat Ultra-Bold"/>
                <a:sym typeface="Montserrat Ultra-Bold"/>
              </a:rPr>
              <a:t>Ringkasan Deskriptif dari DataFrame</a:t>
            </a:r>
          </a:p>
        </p:txBody>
      </p:sp>
      <p:sp>
        <p:nvSpPr>
          <p:cNvPr name="Freeform 18" id="18"/>
          <p:cNvSpPr/>
          <p:nvPr/>
        </p:nvSpPr>
        <p:spPr>
          <a:xfrm flipH="false" flipV="false" rot="0">
            <a:off x="16191345" y="4384244"/>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9" id="19"/>
          <p:cNvSpPr/>
          <p:nvPr/>
        </p:nvSpPr>
        <p:spPr>
          <a:xfrm flipH="false" flipV="false" rot="0">
            <a:off x="-891529" y="918788"/>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1753206">
            <a:off x="-1113304" y="4354356"/>
            <a:ext cx="25783492" cy="9586163"/>
          </a:xfrm>
          <a:custGeom>
            <a:avLst/>
            <a:gdLst/>
            <a:ahLst/>
            <a:cxnLst/>
            <a:rect r="r" b="b" t="t" l="l"/>
            <a:pathLst>
              <a:path h="9586163" w="25783492">
                <a:moveTo>
                  <a:pt x="0" y="0"/>
                </a:moveTo>
                <a:lnTo>
                  <a:pt x="25783493" y="0"/>
                </a:lnTo>
                <a:lnTo>
                  <a:pt x="25783493" y="9586162"/>
                </a:lnTo>
                <a:lnTo>
                  <a:pt x="0" y="9586162"/>
                </a:lnTo>
                <a:lnTo>
                  <a:pt x="0" y="0"/>
                </a:lnTo>
                <a:close/>
              </a:path>
            </a:pathLst>
          </a:custGeom>
          <a:blipFill>
            <a:blip r:embed="rId2">
              <a:alphaModFix amt="26000"/>
            </a:blip>
            <a:stretch>
              <a:fillRect l="0" t="-12595" r="0" b="-12595"/>
            </a:stretch>
          </a:blipFill>
        </p:spPr>
      </p:sp>
      <p:sp>
        <p:nvSpPr>
          <p:cNvPr name="AutoShape 3" id="3"/>
          <p:cNvSpPr/>
          <p:nvPr/>
        </p:nvSpPr>
        <p:spPr>
          <a:xfrm rot="-8231889">
            <a:off x="-10109114" y="6176620"/>
            <a:ext cx="16230600" cy="10441156"/>
          </a:xfrm>
          <a:prstGeom prst="rect">
            <a:avLst/>
          </a:prstGeom>
          <a:solidFill>
            <a:srgbClr val="213559"/>
          </a:solidFill>
        </p:spPr>
      </p:sp>
      <p:sp>
        <p:nvSpPr>
          <p:cNvPr name="AutoShape 4" id="4"/>
          <p:cNvSpPr/>
          <p:nvPr/>
        </p:nvSpPr>
        <p:spPr>
          <a:xfrm rot="-8231889">
            <a:off x="-10507643" y="6538090"/>
            <a:ext cx="16230600" cy="10441156"/>
          </a:xfrm>
          <a:prstGeom prst="rect">
            <a:avLst/>
          </a:prstGeom>
          <a:solidFill>
            <a:srgbClr val="263F6B"/>
          </a:solidFill>
        </p:spPr>
      </p:sp>
      <p:sp>
        <p:nvSpPr>
          <p:cNvPr name="Freeform 5" id="5"/>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7452893" y="7316416"/>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30039" y="1733723"/>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rot="0">
            <a:off x="1827653" y="2945296"/>
            <a:ext cx="1386321" cy="0"/>
          </a:xfrm>
          <a:prstGeom prst="line">
            <a:avLst/>
          </a:prstGeom>
          <a:ln cap="flat" w="76200">
            <a:solidFill>
              <a:srgbClr val="263F6B"/>
            </a:solidFill>
            <a:prstDash val="solid"/>
            <a:headEnd type="none" len="sm" w="sm"/>
            <a:tailEnd type="none" len="sm" w="sm"/>
          </a:ln>
        </p:spPr>
      </p:sp>
      <p:sp>
        <p:nvSpPr>
          <p:cNvPr name="TextBox 9" id="9"/>
          <p:cNvSpPr txBox="true"/>
          <p:nvPr/>
        </p:nvSpPr>
        <p:spPr>
          <a:xfrm rot="0">
            <a:off x="1646403" y="3517895"/>
            <a:ext cx="8062210" cy="3682003"/>
          </a:xfrm>
          <a:prstGeom prst="rect">
            <a:avLst/>
          </a:prstGeom>
        </p:spPr>
        <p:txBody>
          <a:bodyPr anchor="t" rtlCol="false" tIns="0" lIns="0" bIns="0" rIns="0">
            <a:spAutoFit/>
          </a:bodyPr>
          <a:lstStyle/>
          <a:p>
            <a:pPr algn="l">
              <a:lnSpc>
                <a:spcPts val="4865"/>
              </a:lnSpc>
            </a:pPr>
            <a:r>
              <a:rPr lang="en-US" b="true" sz="4964" i="true" spc="-292">
                <a:solidFill>
                  <a:srgbClr val="263F6B"/>
                </a:solidFill>
                <a:latin typeface="Montserrat Ultra-Bold Italics"/>
                <a:ea typeface="Montserrat Ultra-Bold Italics"/>
                <a:cs typeface="Montserrat Ultra-Bold Italics"/>
                <a:sym typeface="Montserrat Ultra-Bold Italics"/>
              </a:rPr>
              <a:t>1. BAGAIMANA PERUSAHAAN DAPAT MENINGKATKAN PROFITABILITAS PRODUK DENGAN MARGIN RENDAH ATAU NEGATIF?</a:t>
            </a:r>
          </a:p>
        </p:txBody>
      </p:sp>
      <p:sp>
        <p:nvSpPr>
          <p:cNvPr name="Freeform 10" id="10"/>
          <p:cNvSpPr/>
          <p:nvPr/>
        </p:nvSpPr>
        <p:spPr>
          <a:xfrm flipH="false" flipV="false" rot="0">
            <a:off x="12669958" y="7781932"/>
            <a:ext cx="4589342" cy="1644514"/>
          </a:xfrm>
          <a:custGeom>
            <a:avLst/>
            <a:gdLst/>
            <a:ahLst/>
            <a:cxnLst/>
            <a:rect r="r" b="b" t="t" l="l"/>
            <a:pathLst>
              <a:path h="1644514" w="4589342">
                <a:moveTo>
                  <a:pt x="0" y="0"/>
                </a:moveTo>
                <a:lnTo>
                  <a:pt x="4589342" y="0"/>
                </a:lnTo>
                <a:lnTo>
                  <a:pt x="4589342" y="1644514"/>
                </a:lnTo>
                <a:lnTo>
                  <a:pt x="0" y="1644514"/>
                </a:lnTo>
                <a:lnTo>
                  <a:pt x="0" y="0"/>
                </a:lnTo>
                <a:close/>
              </a:path>
            </a:pathLst>
          </a:custGeom>
          <a:blipFill>
            <a:blip r:embed="rId7"/>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DAGPmcYJCso</dc:identifier>
  <dcterms:modified xsi:type="dcterms:W3CDTF">2011-08-01T06:04:30Z</dcterms:modified>
  <cp:revision>1</cp:revision>
  <dc:title>Company Profile</dc:title>
</cp:coreProperties>
</file>